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97"/>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83" r:id="rId25"/>
    <p:sldId id="384" r:id="rId26"/>
    <p:sldId id="361" r:id="rId27"/>
    <p:sldId id="362" r:id="rId28"/>
    <p:sldId id="348" r:id="rId29"/>
    <p:sldId id="382" r:id="rId30"/>
    <p:sldId id="385" r:id="rId31"/>
    <p:sldId id="389" r:id="rId32"/>
    <p:sldId id="390" r:id="rId33"/>
    <p:sldId id="398" r:id="rId34"/>
    <p:sldId id="391" r:id="rId35"/>
    <p:sldId id="392" r:id="rId36"/>
    <p:sldId id="387" r:id="rId37"/>
    <p:sldId id="394" r:id="rId38"/>
    <p:sldId id="302" r:id="rId39"/>
    <p:sldId id="303" r:id="rId40"/>
    <p:sldId id="304" r:id="rId41"/>
    <p:sldId id="305" r:id="rId42"/>
    <p:sldId id="307" r:id="rId43"/>
    <p:sldId id="308" r:id="rId44"/>
    <p:sldId id="319" r:id="rId45"/>
    <p:sldId id="375" r:id="rId46"/>
    <p:sldId id="320" r:id="rId47"/>
    <p:sldId id="321" r:id="rId48"/>
    <p:sldId id="322" r:id="rId49"/>
    <p:sldId id="315" r:id="rId50"/>
    <p:sldId id="359" r:id="rId51"/>
    <p:sldId id="350" r:id="rId52"/>
    <p:sldId id="298" r:id="rId53"/>
    <p:sldId id="318" r:id="rId54"/>
    <p:sldId id="353" r:id="rId55"/>
    <p:sldId id="354" r:id="rId56"/>
    <p:sldId id="323" r:id="rId57"/>
    <p:sldId id="324" r:id="rId58"/>
    <p:sldId id="325" r:id="rId59"/>
    <p:sldId id="331" r:id="rId60"/>
    <p:sldId id="332" r:id="rId61"/>
    <p:sldId id="333" r:id="rId62"/>
    <p:sldId id="327" r:id="rId63"/>
    <p:sldId id="326" r:id="rId64"/>
    <p:sldId id="334" r:id="rId65"/>
    <p:sldId id="342" r:id="rId66"/>
    <p:sldId id="335" r:id="rId67"/>
    <p:sldId id="336" r:id="rId68"/>
    <p:sldId id="337" r:id="rId69"/>
    <p:sldId id="338" r:id="rId70"/>
    <p:sldId id="339" r:id="rId71"/>
    <p:sldId id="340" r:id="rId72"/>
    <p:sldId id="341" r:id="rId73"/>
    <p:sldId id="265" r:id="rId74"/>
    <p:sldId id="267" r:id="rId75"/>
    <p:sldId id="268" r:id="rId76"/>
    <p:sldId id="388" r:id="rId77"/>
    <p:sldId id="270" r:id="rId78"/>
    <p:sldId id="271" r:id="rId79"/>
    <p:sldId id="272" r:id="rId80"/>
    <p:sldId id="277" r:id="rId81"/>
    <p:sldId id="399" r:id="rId82"/>
    <p:sldId id="376" r:id="rId83"/>
    <p:sldId id="266" r:id="rId84"/>
    <p:sldId id="380" r:id="rId85"/>
    <p:sldId id="402" r:id="rId86"/>
    <p:sldId id="403" r:id="rId87"/>
    <p:sldId id="395" r:id="rId88"/>
    <p:sldId id="404" r:id="rId89"/>
    <p:sldId id="405" r:id="rId90"/>
    <p:sldId id="406" r:id="rId91"/>
    <p:sldId id="381" r:id="rId92"/>
    <p:sldId id="407" r:id="rId93"/>
    <p:sldId id="408" r:id="rId94"/>
    <p:sldId id="409" r:id="rId95"/>
    <p:sldId id="310"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7"/>
  </p:normalViewPr>
  <p:slideViewPr>
    <p:cSldViewPr snapToGrid="0" snapToObjects="1" showGuides="1">
      <p:cViewPr>
        <p:scale>
          <a:sx n="96" d="100"/>
          <a:sy n="96" d="100"/>
        </p:scale>
        <p:origin x="10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95</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8.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90.png"/><Relationship Id="rId5" Type="http://schemas.openxmlformats.org/officeDocument/2006/relationships/image" Target="../media/image200.png"/><Relationship Id="rId6" Type="http://schemas.openxmlformats.org/officeDocument/2006/relationships/image" Target="../media/image210.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210.png"/></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5.png"/><Relationship Id="rId5" Type="http://schemas.openxmlformats.org/officeDocument/2006/relationships/image" Target="../media/image260.png"/><Relationship Id="rId6" Type="http://schemas.openxmlformats.org/officeDocument/2006/relationships/image" Target="../media/image270.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300.png"/><Relationship Id="rId5" Type="http://schemas.openxmlformats.org/officeDocument/2006/relationships/image" Target="../media/image260.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5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9.png"/><Relationship Id="rId3" Type="http://schemas.openxmlformats.org/officeDocument/2006/relationships/image" Target="../media/image4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7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40.png"/><Relationship Id="rId6"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50.png"/><Relationship Id="rId8"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9.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69.png"/><Relationship Id="rId14" Type="http://schemas.openxmlformats.org/officeDocument/2006/relationships/image" Target="../media/image70.png"/><Relationship Id="rId15"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1.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70.png"/><Relationship Id="rId13" Type="http://schemas.openxmlformats.org/officeDocument/2006/relationships/image" Target="../media/image71.png"/><Relationship Id="rId1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88.png"/><Relationship Id="rId4" Type="http://schemas.openxmlformats.org/officeDocument/2006/relationships/image" Target="../media/image96.png"/><Relationship Id="rId5" Type="http://schemas.openxmlformats.org/officeDocument/2006/relationships/image" Target="../media/image90.png"/><Relationship Id="rId6"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1" Type="http://schemas.openxmlformats.org/officeDocument/2006/relationships/image" Target="../media/image106.png"/><Relationship Id="rId12" Type="http://schemas.openxmlformats.org/officeDocument/2006/relationships/image" Target="../media/image86.png"/><Relationship Id="rId13"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0.png"/><Relationship Id="rId7" Type="http://schemas.openxmlformats.org/officeDocument/2006/relationships/image" Target="../media/image690.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85.xml.rels><?xml version="1.0" encoding="UTF-8" standalone="yes"?>
<Relationships xmlns="http://schemas.openxmlformats.org/package/2006/relationships"><Relationship Id="rId9" Type="http://schemas.openxmlformats.org/officeDocument/2006/relationships/image" Target="../media/image107.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1.xml.rels><?xml version="1.0" encoding="UTF-8" standalone="yes"?>
<Relationships xmlns="http://schemas.openxmlformats.org/package/2006/relationships"><Relationship Id="rId9" Type="http://schemas.openxmlformats.org/officeDocument/2006/relationships/image" Target="../media/image400.png"/><Relationship Id="rId20" Type="http://schemas.openxmlformats.org/officeDocument/2006/relationships/image" Target="../media/image129.png"/><Relationship Id="rId10" Type="http://schemas.openxmlformats.org/officeDocument/2006/relationships/image" Target="../media/image1200.png"/><Relationship Id="rId11" Type="http://schemas.openxmlformats.org/officeDocument/2006/relationships/image" Target="../media/image451.png"/><Relationship Id="rId12" Type="http://schemas.openxmlformats.org/officeDocument/2006/relationships/image" Target="../media/image1211.png"/><Relationship Id="rId13" Type="http://schemas.openxmlformats.org/officeDocument/2006/relationships/image" Target="../media/image122.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25.png"/><Relationship Id="rId17" Type="http://schemas.openxmlformats.org/officeDocument/2006/relationships/image" Target="../media/image126.png"/><Relationship Id="rId18" Type="http://schemas.openxmlformats.org/officeDocument/2006/relationships/image" Target="../media/image127.png"/><Relationship Id="rId19" Type="http://schemas.openxmlformats.org/officeDocument/2006/relationships/image" Target="../media/image128.png"/><Relationship Id="rId1" Type="http://schemas.openxmlformats.org/officeDocument/2006/relationships/slideLayout" Target="../slideLayouts/slideLayout8.xml"/><Relationship Id="rId2" Type="http://schemas.openxmlformats.org/officeDocument/2006/relationships/image" Target="../media/image390.png"/><Relationship Id="rId3" Type="http://schemas.openxmlformats.org/officeDocument/2006/relationships/image" Target="../media/image710.png"/><Relationship Id="rId4" Type="http://schemas.openxmlformats.org/officeDocument/2006/relationships/image" Target="../media/image120.png"/><Relationship Id="rId5" Type="http://schemas.openxmlformats.org/officeDocument/2006/relationships/image" Target="../media/image1170.png"/><Relationship Id="rId6" Type="http://schemas.openxmlformats.org/officeDocument/2006/relationships/image" Target="../media/image121.png"/><Relationship Id="rId7" Type="http://schemas.openxmlformats.org/officeDocument/2006/relationships/image" Target="../media/image1180.png"/><Relationship Id="rId8" Type="http://schemas.openxmlformats.org/officeDocument/2006/relationships/image" Target="../media/image1190.png"/></Relationships>
</file>

<file path=ppt/slides/_rels/slide92.xml.rels><?xml version="1.0" encoding="UTF-8" standalone="yes"?>
<Relationships xmlns="http://schemas.openxmlformats.org/package/2006/relationships"><Relationship Id="rId9" Type="http://schemas.openxmlformats.org/officeDocument/2006/relationships/image" Target="../media/image119.png"/><Relationship Id="rId5" Type="http://schemas.openxmlformats.org/officeDocument/2006/relationships/image" Target="../media/image112.png"/><Relationship Id="rId6" Type="http://schemas.openxmlformats.org/officeDocument/2006/relationships/image" Target="../media/image113.png"/><Relationship Id="rId7" Type="http://schemas.openxmlformats.org/officeDocument/2006/relationships/image" Target="../media/image114.png"/><Relationship Id="rId1" Type="http://schemas.openxmlformats.org/officeDocument/2006/relationships/slideLayout" Target="../slideLayouts/slideLayout2.xml"/><Relationship Id="rId8"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dirty="0"/>
              <a:t>M</a:t>
            </a:r>
            <a:r>
              <a:rPr lang="en-US" sz="2400" dirty="0" smtClean="0"/>
              <a:t>ethods that are centered around modeling and prediction of a </a:t>
            </a:r>
            <a:r>
              <a:rPr lang="en-US" sz="2400" b="1" dirty="0" smtClean="0"/>
              <a:t>quantitative</a:t>
            </a:r>
            <a:r>
              <a:rPr lang="en-US" sz="2400" dirty="0" smtClean="0"/>
              <a:t> response variable (ex, number of taxi pickups, number of bike rentals, </a:t>
            </a:r>
            <a:r>
              <a:rPr lang="en-US" sz="2400" dirty="0" err="1" smtClean="0"/>
              <a:t>etc</a:t>
            </a:r>
            <a:r>
              <a:rPr lang="en-US" sz="2400" dirty="0" smtClean="0"/>
              <a:t>) are called </a:t>
            </a:r>
            <a:r>
              <a:rPr lang="en-US" sz="2400" b="1" dirty="0" smtClean="0"/>
              <a:t>regressions</a:t>
            </a:r>
            <a:r>
              <a:rPr lang="en-US" sz="2400" dirty="0" smtClean="0"/>
              <a:t> (and Ridge, LASSO, </a:t>
            </a:r>
            <a:r>
              <a:rPr lang="en-US" sz="2400" dirty="0" err="1" smtClean="0"/>
              <a:t>etc</a:t>
            </a:r>
            <a:r>
              <a:rPr lang="en-US" sz="2400" dirty="0" smtClean="0"/>
              <a:t>).</a:t>
            </a:r>
          </a:p>
          <a:p>
            <a:pPr>
              <a:spcAft>
                <a:spcPts val="1800"/>
              </a:spcAft>
            </a:pPr>
            <a:r>
              <a:rPr lang="en-US" sz="2400" dirty="0" smtClean="0"/>
              <a:t>When the response variable is </a:t>
            </a:r>
            <a:r>
              <a:rPr lang="en-US" sz="2400" b="1" dirty="0" smtClean="0"/>
              <a:t>categorical</a:t>
            </a:r>
            <a:r>
              <a:rPr lang="en-US" sz="2400" dirty="0" smtClean="0"/>
              <a:t>, then the problem is no longer called a regression problem but is instead labeled as a </a:t>
            </a:r>
            <a:r>
              <a:rPr lang="en-US" sz="2400" b="1" dirty="0" smtClean="0">
                <a:solidFill>
                  <a:schemeClr val="accent2">
                    <a:lumMod val="75000"/>
                  </a:schemeClr>
                </a:solidFill>
              </a:rPr>
              <a:t>classification problem</a:t>
            </a:r>
            <a:r>
              <a:rPr lang="en-US" sz="2400" dirty="0" smtClean="0"/>
              <a:t>.		</a:t>
            </a:r>
          </a:p>
          <a:p>
            <a:pPr>
              <a:spcAft>
                <a:spcPts val="1800"/>
              </a:spcAft>
            </a:pPr>
            <a:r>
              <a:rPr lang="en-US" sz="2400" dirty="0" smtClean="0"/>
              <a:t>The </a:t>
            </a:r>
            <a:r>
              <a:rPr lang="en-US" sz="2400" dirty="0"/>
              <a:t>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23836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a:t>
            </a:r>
            <a:r>
              <a:rPr lang="en-US" sz="2400" dirty="0" smtClean="0"/>
              <a:t>labs </a:t>
            </a:r>
            <a:r>
              <a:rPr lang="en-US" sz="2400" dirty="0"/>
              <a:t>are based on </a:t>
            </a:r>
            <a:r>
              <a:rPr lang="en-US" sz="2400" dirty="0" smtClean="0"/>
              <a:t>classification.  </a:t>
            </a:r>
            <a:r>
              <a:rPr lang="en-US" sz="2400" dirty="0"/>
              <a:t>Classification problems are common in </a:t>
            </a:r>
            <a:r>
              <a:rPr lang="en-US" sz="2400" dirty="0" smtClean="0"/>
              <a:t>these domains:</a:t>
            </a:r>
            <a:endParaRPr lang="en-US" sz="2400" dirty="0"/>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119920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Response</a:t>
            </a:r>
            <a:r>
              <a:rPr lang="en-US" dirty="0" smtClean="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038514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pPr marL="514350" indent="-514350">
              <a:spcAft>
                <a:spcPts val="1200"/>
              </a:spcAft>
              <a:buFont typeface="+mj-lt"/>
              <a:buAutoNum type="arabicPeriod"/>
            </a:pPr>
            <a:r>
              <a:rPr lang="en-US" dirty="0"/>
              <a:t>Back Propagation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17540561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a:t>
                </a:r>
                <a:r>
                  <a:rPr lang="en-US" dirty="0" smtClean="0"/>
                  <a:t>given an input </a:t>
                </a:r>
                <a:r>
                  <a:rPr lang="en-US" i="1" dirty="0" smtClean="0">
                    <a:latin typeface="Cambria Math" charset="0"/>
                    <a:ea typeface="Cambria Math" charset="0"/>
                    <a:cs typeface="Cambria Math" charset="0"/>
                  </a:rPr>
                  <a:t>X</a:t>
                </a:r>
                <a:r>
                  <a:rPr lang="en-US" dirty="0" smtClean="0"/>
                  <a:t>. </a:t>
                </a:r>
                <a:r>
                  <a:rPr lang="en-US" dirty="0"/>
                  <a:t>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358"/>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8588446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smtClean="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a:t>
                </a:r>
                <a:r>
                  <a:rPr lang="en-US" sz="2400" dirty="0" smtClean="0"/>
                  <a:t>left by </a:t>
                </a:r>
                <a14:m>
                  <m:oMath xmlns:m="http://schemas.openxmlformats.org/officeDocument/2006/math">
                    <m:r>
                      <m:rPr>
                        <m:sty m:val="p"/>
                      </m:rPr>
                      <a:rPr lang="en-US" b="0" i="0" smtClean="0">
                        <a:latin typeface="Cambria Math" charset="0"/>
                        <a:ea typeface="Cambria Math" charset="0"/>
                        <a:cs typeface="Cambria Math" charset="0"/>
                      </a:rPr>
                      <m:t>c</m:t>
                    </m:r>
                    <m:r>
                      <a:rPr lang="en-US" b="0" i="0"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sz="2400" dirty="0" smtClean="0"/>
                  <a:t>.</a:t>
                </a:r>
                <a:endParaRPr lang="en-US" sz="2400" dirty="0"/>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a:t>
                </a:r>
                <a:r>
                  <a:rPr lang="en-US" sz="2400" dirty="0" smtClean="0"/>
                  <a:t>is</a:t>
                </a:r>
                <a:r>
                  <a:rPr lang="en-US" dirty="0"/>
                  <a:t> </a:t>
                </a:r>
                <a:r>
                  <a:rPr lang="en-US" dirty="0" smtClean="0"/>
                  <a:t>distance from ½ to ~1 or ½ to ~0 to ½ is  </a:t>
                </a:r>
                <a14:m>
                  <m:oMath xmlns:m="http://schemas.openxmlformats.org/officeDocument/2006/math">
                    <m:f>
                      <m:fPr>
                        <m:ctrlPr>
                          <a:rPr lang="en-US" i="1">
                            <a:latin typeface="Cambria Math" charset="0"/>
                            <a:ea typeface="Cambria Math" charset="0"/>
                            <a:cs typeface="Cambria Math" charset="0"/>
                          </a:rPr>
                        </m:ctrlPr>
                      </m:fPr>
                      <m:num>
                        <m:r>
                          <a:rPr lang="en-US" b="0" i="1" smtClean="0">
                            <a:latin typeface="Cambria Math" charset="0"/>
                            <a:ea typeface="Cambria Math" charset="0"/>
                            <a:cs typeface="Cambria Math" charset="0"/>
                          </a:rPr>
                          <m:t>2</m:t>
                        </m:r>
                      </m:num>
                      <m:den>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oMath>
                </a14:m>
                <a:r>
                  <a:rPr lang="en-US" dirty="0" smtClean="0"/>
                  <a:t> </a:t>
                </a:r>
                <a:endParaRPr lang="en-US" sz="2400" dirty="0"/>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53026"/>
                </a:stretch>
              </a:blipFill>
            </p:spPr>
            <p:txBody>
              <a:bodyPr/>
              <a:lstStyle/>
              <a:p>
                <a:r>
                  <a:rPr lang="en-US">
                    <a:noFill/>
                  </a:rPr>
                  <a:t> </a:t>
                </a:r>
              </a:p>
            </p:txBody>
          </p:sp>
        </mc:Fallback>
      </mc:AlternateContent>
    </p:spTree>
    <p:extLst>
      <p:ext uri="{BB962C8B-B14F-4D97-AF65-F5344CB8AC3E}">
        <p14:creationId xmlns:p14="http://schemas.microsoft.com/office/powerpoint/2010/main" val="107091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grpSp>
        <p:nvGrpSpPr>
          <p:cNvPr id="20" name="Group 19"/>
          <p:cNvGrpSpPr/>
          <p:nvPr/>
        </p:nvGrpSpPr>
        <p:grpSpPr>
          <a:xfrm>
            <a:off x="1948069" y="983807"/>
            <a:ext cx="8521148" cy="5593231"/>
            <a:chOff x="1364974" y="600169"/>
            <a:chExt cx="9692948" cy="6362394"/>
          </a:xfrm>
        </p:grpSpPr>
        <p:grpSp>
          <p:nvGrpSpPr>
            <p:cNvPr id="16" name="Group 15"/>
            <p:cNvGrpSpPr/>
            <p:nvPr/>
          </p:nvGrpSpPr>
          <p:grpSpPr>
            <a:xfrm>
              <a:off x="1364974" y="600169"/>
              <a:ext cx="9692948" cy="6362394"/>
              <a:chOff x="283904" y="2040834"/>
              <a:chExt cx="10694505" cy="7129670"/>
            </a:xfrm>
          </p:grpSpPr>
          <p:grpSp>
            <p:nvGrpSpPr>
              <p:cNvPr id="14" name="Group 13"/>
              <p:cNvGrpSpPr/>
              <p:nvPr/>
            </p:nvGrpSpPr>
            <p:grpSpPr>
              <a:xfrm>
                <a:off x="283904" y="2040834"/>
                <a:ext cx="10694505" cy="7129670"/>
                <a:chOff x="2332382" y="1411694"/>
                <a:chExt cx="7026459" cy="468430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2382" y="1411694"/>
                  <a:ext cx="7026459" cy="4684306"/>
                </a:xfrm>
                <a:prstGeom prst="rect">
                  <a:avLst/>
                </a:prstGeom>
              </p:spPr>
            </p:pic>
            <p:cxnSp>
              <p:nvCxnSpPr>
                <p:cNvPr id="9" name="Straight Arrow Connector 8"/>
                <p:cNvCxnSpPr/>
                <p:nvPr/>
              </p:nvCxnSpPr>
              <p:spPr>
                <a:xfrm>
                  <a:off x="5526892" y="2994991"/>
                  <a:ext cx="773850" cy="0"/>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p:cNvSpPr txBox="1"/>
                  <p:nvPr/>
                </p:nvSpPr>
                <p:spPr>
                  <a:xfrm>
                    <a:off x="4902287" y="3589051"/>
                    <a:ext cx="1457738" cy="7451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num>
                            <m:den>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902287" y="3589051"/>
                    <a:ext cx="1457738" cy="745185"/>
                  </a:xfrm>
                  <a:prstGeom prst="rect">
                    <a:avLst/>
                  </a:prstGeom>
                  <a:blipFill rotWithShape="0">
                    <a:blip r:embed="rId3"/>
                    <a:stretch>
                      <a:fillRect b="-5208"/>
                    </a:stretch>
                  </a:blipFill>
                </p:spPr>
                <p:txBody>
                  <a:bodyPr/>
                  <a:lstStyle/>
                  <a:p>
                    <a:r>
                      <a:rPr lang="en-US">
                        <a:noFill/>
                      </a:rPr>
                      <a:t> </a:t>
                    </a:r>
                  </a:p>
                </p:txBody>
              </p:sp>
            </mc:Fallback>
          </mc:AlternateContent>
        </p:grpSp>
        <p:cxnSp>
          <p:nvCxnSpPr>
            <p:cNvPr id="17" name="Straight Arrow Connector 16"/>
            <p:cNvCxnSpPr/>
            <p:nvPr/>
          </p:nvCxnSpPr>
          <p:spPr>
            <a:xfrm flipV="1">
              <a:off x="6812794" y="1205948"/>
              <a:ext cx="1151763" cy="833"/>
            </a:xfrm>
            <a:prstGeom prst="straightConnector1">
              <a:avLst/>
            </a:prstGeom>
            <a:ln>
              <a:solidFill>
                <a:schemeClr val="accent2">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6582943" y="1065413"/>
                <a:ext cx="132121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2</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6582943" y="1065413"/>
                <a:ext cx="1321219" cy="369332"/>
              </a:xfrm>
              <a:prstGeom prst="rect">
                <a:avLst/>
              </a:prstGeom>
              <a:blipFill rotWithShape="0">
                <a:blip r:embed="rId4"/>
                <a:stretch>
                  <a:fillRect b="-13333"/>
                </a:stretch>
              </a:blipFill>
            </p:spPr>
            <p:txBody>
              <a:bodyPr/>
              <a:lstStyle/>
              <a:p>
                <a:r>
                  <a:rPr lang="en-US">
                    <a:noFill/>
                  </a:rPr>
                  <a:t> </a:t>
                </a:r>
              </a:p>
            </p:txBody>
          </p:sp>
        </mc:Fallback>
      </mc:AlternateContent>
      <p:sp>
        <p:nvSpPr>
          <p:cNvPr id="21" name="Arc 20"/>
          <p:cNvSpPr/>
          <p:nvPr/>
        </p:nvSpPr>
        <p:spPr>
          <a:xfrm rot="1016666">
            <a:off x="6679097" y="3154016"/>
            <a:ext cx="516835" cy="530087"/>
          </a:xfrm>
          <a:prstGeom prst="arc">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a:off x="6763795" y="2874321"/>
                <a:ext cx="1321219" cy="616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num>
                        <m:den>
                          <m:r>
                            <a:rPr lang="en-US" b="0" i="1" smtClean="0">
                              <a:latin typeface="Cambria Math" charset="0"/>
                            </a:rPr>
                            <m:t>4</m:t>
                          </m:r>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763795" y="2874321"/>
                <a:ext cx="1321219" cy="61651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2573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554"/>
            <a:ext cx="6515098" cy="4343400"/>
          </a:xfrm>
          <a:prstGeom prst="rect">
            <a:avLst/>
          </a:prstGeom>
        </p:spPr>
      </p:pic>
    </p:spTree>
    <p:extLst>
      <p:ext uri="{BB962C8B-B14F-4D97-AF65-F5344CB8AC3E}">
        <p14:creationId xmlns:p14="http://schemas.microsoft.com/office/powerpoint/2010/main" val="17469699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8" name="Picture 7"/>
          <p:cNvPicPr>
            <a:picLocks noChangeAspect="1"/>
          </p:cNvPicPr>
          <p:nvPr/>
        </p:nvPicPr>
        <p:blipFill>
          <a:blip r:embed="rId2"/>
          <a:stretch>
            <a:fillRect/>
          </a:stretch>
        </p:blipFill>
        <p:spPr>
          <a:xfrm>
            <a:off x="4075886" y="1187137"/>
            <a:ext cx="4240800" cy="750671"/>
          </a:xfrm>
          <a:prstGeom prst="rect">
            <a:avLst/>
          </a:prstGeom>
          <a:ln w="19050">
            <a:solidFill>
              <a:schemeClr val="tx1">
                <a:lumMod val="75000"/>
                <a:lumOff val="25000"/>
              </a:schemeClr>
            </a:solidFill>
          </a:ln>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952" y="2249424"/>
            <a:ext cx="6515101" cy="4343400"/>
          </a:xfrm>
          <a:prstGeom prst="rect">
            <a:avLst/>
          </a:prstGeom>
        </p:spPr>
      </p:pic>
    </p:spTree>
    <p:extLst>
      <p:ext uri="{BB962C8B-B14F-4D97-AF65-F5344CB8AC3E}">
        <p14:creationId xmlns:p14="http://schemas.microsoft.com/office/powerpoint/2010/main" val="926872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11379"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74261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r>
                        <a:rPr lang="en-US" sz="2400" b="0" i="1" smtClean="0">
                          <a:latin typeface="Cambria Math" charset="0"/>
                        </a:rPr>
                        <m:t>)= </m:t>
                      </m:r>
                      <m:r>
                        <a:rPr lang="en-US" sz="2400" i="1">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742615" cy="988540"/>
              </a:xfrm>
              <a:prstGeom prst="rect">
                <a:avLst/>
              </a:prstGeom>
              <a:blipFill rotWithShape="0">
                <a:blip r:embed="rId2"/>
                <a:stretch>
                  <a:fillRect/>
                </a:stretch>
              </a:blipFill>
            </p:spPr>
            <p:txBody>
              <a:bodyPr/>
              <a:lstStyle/>
              <a:p>
                <a:r>
                  <a:rPr lang="en-US">
                    <a:noFill/>
                  </a:rPr>
                  <a:t> </a:t>
                </a:r>
              </a:p>
            </p:txBody>
          </p:sp>
        </mc:Fallback>
      </mc:AlternateContent>
      <p:sp>
        <p:nvSpPr>
          <p:cNvPr id="6" name="TextBox 5"/>
          <p:cNvSpPr txBox="1"/>
          <p:nvPr/>
        </p:nvSpPr>
        <p:spPr>
          <a:xfrm>
            <a:off x="971812" y="3061252"/>
            <a:ext cx="10478066" cy="1569660"/>
          </a:xfrm>
          <a:prstGeom prst="rect">
            <a:avLst/>
          </a:prstGeom>
          <a:noFill/>
        </p:spPr>
        <p:txBody>
          <a:bodyPr wrap="square" rtlCol="0">
            <a:spAutoFit/>
          </a:bodyPr>
          <a:lstStyle/>
          <a:p>
            <a:r>
              <a:rPr lang="en-US" sz="2400" dirty="0">
                <a:solidFill>
                  <a:schemeClr val="tx1">
                    <a:lumMod val="75000"/>
                    <a:lumOff val="25000"/>
                  </a:schemeClr>
                </a:solidFill>
              </a:rPr>
              <a:t>There are various ways to fit a logistic model to this data set in Python. The most straightforward in </a:t>
            </a:r>
            <a:r>
              <a:rPr lang="en-US" sz="2400" dirty="0" err="1">
                <a:solidFill>
                  <a:schemeClr val="tx1">
                    <a:lumMod val="75000"/>
                    <a:lumOff val="25000"/>
                  </a:schemeClr>
                </a:solidFill>
                <a:latin typeface="Courier" charset="0"/>
                <a:ea typeface="Courier" charset="0"/>
                <a:cs typeface="Courier" charset="0"/>
              </a:rPr>
              <a:t>sklearn</a:t>
            </a:r>
            <a:r>
              <a:rPr lang="en-US" sz="2400" dirty="0">
                <a:solidFill>
                  <a:schemeClr val="tx1">
                    <a:lumMod val="75000"/>
                    <a:lumOff val="25000"/>
                  </a:schemeClr>
                </a:solidFill>
              </a:rPr>
              <a:t> is via  </a:t>
            </a:r>
            <a:r>
              <a:rPr lang="en-US" sz="2400" dirty="0" err="1">
                <a:solidFill>
                  <a:schemeClr val="tx1">
                    <a:lumMod val="75000"/>
                    <a:lumOff val="25000"/>
                  </a:schemeClr>
                </a:solidFill>
                <a:latin typeface="Courier" charset="0"/>
                <a:ea typeface="Courier" charset="0"/>
                <a:cs typeface="Courier" charset="0"/>
              </a:rPr>
              <a:t>linear_model.LogisticRegression</a:t>
            </a:r>
            <a:r>
              <a:rPr lang="en-US" sz="2400" dirty="0">
                <a:solidFill>
                  <a:schemeClr val="tx1">
                    <a:lumMod val="75000"/>
                    <a:lumOff val="25000"/>
                  </a:schemeClr>
                </a:solidFill>
              </a:rPr>
              <a:t>.  A little bit of preprocessing work may need to be done first.	</a:t>
            </a:r>
          </a:p>
          <a:p>
            <a:r>
              <a:rPr lang="en-US" sz="2400" dirty="0" smtClean="0">
                <a:solidFill>
                  <a:schemeClr val="tx1">
                    <a:lumMod val="75000"/>
                    <a:lumOff val="25000"/>
                  </a:schemeClr>
                </a:solidFill>
                <a:latin typeface="Karla" charset="0"/>
                <a:ea typeface="Karla" charset="0"/>
                <a:cs typeface="Karla" charset="0"/>
              </a:rPr>
              <a:t> </a:t>
            </a:r>
            <a:endParaRPr lang="en-US" sz="2400" dirty="0">
              <a:solidFill>
                <a:schemeClr val="tx1">
                  <a:lumMod val="75000"/>
                  <a:lumOff val="25000"/>
                </a:schemeClr>
              </a:solidFill>
              <a:latin typeface="Karla" charset="0"/>
              <a:ea typeface="Karla" charset="0"/>
              <a:cs typeface="Karla" charset="0"/>
            </a:endParaRPr>
          </a:p>
        </p:txBody>
      </p:sp>
      <p:pic>
        <p:nvPicPr>
          <p:cNvPr id="9" name="Picture 8"/>
          <p:cNvPicPr>
            <a:picLocks noChangeAspect="1"/>
          </p:cNvPicPr>
          <p:nvPr/>
        </p:nvPicPr>
        <p:blipFill>
          <a:blip r:embed="rId3"/>
          <a:stretch>
            <a:fillRect/>
          </a:stretch>
        </p:blipFill>
        <p:spPr>
          <a:xfrm>
            <a:off x="469245" y="1868558"/>
            <a:ext cx="11531782" cy="4847756"/>
          </a:xfrm>
          <a:prstGeom prst="rect">
            <a:avLst/>
          </a:prstGeom>
        </p:spPr>
      </p:pic>
    </p:spTree>
    <p:extLst>
      <p:ext uri="{BB962C8B-B14F-4D97-AF65-F5344CB8AC3E}">
        <p14:creationId xmlns:p14="http://schemas.microsoft.com/office/powerpoint/2010/main" val="126844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Estimating the coefficients for Logistic Regression </a:t>
            </a:r>
            <a:endParaRPr lang="en-US" dirty="0"/>
          </a:p>
        </p:txBody>
      </p:sp>
      <p:sp>
        <p:nvSpPr>
          <p:cNvPr id="3" name="TextBox 2"/>
          <p:cNvSpPr txBox="1"/>
          <p:nvPr/>
        </p:nvSpPr>
        <p:spPr>
          <a:xfrm>
            <a:off x="971812" y="1133409"/>
            <a:ext cx="7685117" cy="830997"/>
          </a:xfrm>
          <a:prstGeom prst="rect">
            <a:avLst/>
          </a:prstGeom>
          <a:noFill/>
        </p:spPr>
        <p:txBody>
          <a:bodyPr wrap="none" rtlCol="0">
            <a:spAutoFit/>
          </a:bodyPr>
          <a:lstStyle/>
          <a:p>
            <a:r>
              <a:rPr lang="en-US" sz="2400" dirty="0" smtClean="0">
                <a:latin typeface="Karla" charset="0"/>
                <a:ea typeface="Karla" charset="0"/>
                <a:cs typeface="Karla" charset="0"/>
              </a:rPr>
              <a:t>Find the coefficients that minimize the loss function</a:t>
            </a:r>
          </a:p>
          <a:p>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2724692" y="1739119"/>
                <a:ext cx="667426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charset="0"/>
                        </a:rPr>
                        <m:t>ℒ</m:t>
                      </m:r>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 </m:t>
                          </m:r>
                          <m:sSub>
                            <m:sSubPr>
                              <m:ctrlPr>
                                <a:rPr lang="en-US" sz="2400" b="0" i="1" smtClean="0">
                                  <a:latin typeface="Cambria Math" charset="0"/>
                                </a:rPr>
                              </m:ctrlPr>
                            </m:sSubPr>
                            <m:e>
                              <m:r>
                                <a:rPr lang="en-US" sz="2400" b="0" i="1" smtClean="0">
                                  <a:latin typeface="Cambria Math" charset="0"/>
                                </a:rPr>
                                <m:t>𝛽</m:t>
                              </m:r>
                            </m:e>
                            <m:sub>
                              <m:r>
                                <a:rPr lang="en-US" sz="2400" b="0" i="1" smtClean="0">
                                  <a:latin typeface="Cambria Math" charset="0"/>
                                </a:rPr>
                                <m:t>1</m:t>
                              </m:r>
                            </m:sub>
                          </m:sSub>
                        </m:e>
                      </m:d>
                      <m:r>
                        <a:rPr lang="en-US" sz="2400" b="0" i="1" smtClean="0">
                          <a:latin typeface="Cambria Math" charset="0"/>
                        </a:rPr>
                        <m:t>=−</m:t>
                      </m:r>
                      <m:nary>
                        <m:naryPr>
                          <m:chr m:val="∑"/>
                          <m:supHide m:val="on"/>
                          <m:ctrlPr>
                            <a:rPr lang="en-US" sz="2400" i="1">
                              <a:latin typeface="Cambria Math" charset="0"/>
                            </a:rPr>
                          </m:ctrlPr>
                        </m:naryPr>
                        <m:sub>
                          <m:r>
                            <a:rPr lang="en-US" sz="2400" i="1">
                              <a:latin typeface="Cambria Math" charset="0"/>
                            </a:rPr>
                            <m:t>𝑖</m:t>
                          </m:r>
                        </m:sub>
                        <m:sup/>
                        <m:e>
                          <m:r>
                            <a:rPr lang="en-US" sz="2400" i="1">
                              <a:latin typeface="Cambria Math" charset="0"/>
                            </a:rPr>
                            <m:t>[</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func>
                            <m:funcPr>
                              <m:ctrlPr>
                                <a:rPr lang="en-US" sz="2400" i="1">
                                  <a:latin typeface="Cambria Math" charset="0"/>
                                </a:rPr>
                              </m:ctrlPr>
                            </m:funcPr>
                            <m:fName>
                              <m:r>
                                <m:rPr>
                                  <m:sty m:val="p"/>
                                </m:rPr>
                                <a:rPr lang="en-US" sz="2400">
                                  <a:latin typeface="Cambria Math" charset="0"/>
                                </a:rPr>
                                <m:t>log</m:t>
                              </m:r>
                            </m:fName>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d>
                                <m:dPr>
                                  <m:ctrlPr>
                                    <a:rPr lang="en-US" sz="2400" i="1">
                                      <a:latin typeface="Cambria Math" charset="0"/>
                                    </a:rPr>
                                  </m:ctrlPr>
                                </m:dPr>
                                <m:e>
                                  <m:r>
                                    <a:rPr lang="en-US" sz="2400" i="1">
                                      <a:latin typeface="Cambria Math" charset="0"/>
                                    </a:rPr>
                                    <m:t>1−</m:t>
                                  </m:r>
                                  <m:sSub>
                                    <m:sSubPr>
                                      <m:ctrlPr>
                                        <a:rPr lang="en-US" sz="2400" i="1">
                                          <a:latin typeface="Cambria Math" charset="0"/>
                                        </a:rPr>
                                      </m:ctrlPr>
                                    </m:sSubPr>
                                    <m:e>
                                      <m:r>
                                        <a:rPr lang="en-US" sz="2400" i="1">
                                          <a:latin typeface="Cambria Math" charset="0"/>
                                        </a:rPr>
                                        <m:t>𝑦</m:t>
                                      </m:r>
                                    </m:e>
                                    <m:sub>
                                      <m:r>
                                        <a:rPr lang="en-US" sz="2400" i="1">
                                          <a:latin typeface="Cambria Math" charset="0"/>
                                        </a:rPr>
                                        <m:t>𝑖</m:t>
                                      </m:r>
                                    </m:sub>
                                  </m:sSub>
                                </m:e>
                              </m:d>
                              <m:func>
                                <m:funcPr>
                                  <m:ctrlPr>
                                    <a:rPr lang="en-US" sz="2400" i="1">
                                      <a:latin typeface="Cambria Math" charset="0"/>
                                    </a:rPr>
                                  </m:ctrlPr>
                                </m:funcPr>
                                <m:fName>
                                  <m:r>
                                    <m:rPr>
                                      <m:sty m:val="p"/>
                                    </m:rPr>
                                    <a:rPr lang="en-US" sz="2400">
                                      <a:latin typeface="Cambria Math" charset="0"/>
                                    </a:rPr>
                                    <m:t>log</m:t>
                                  </m:r>
                                </m:fName>
                                <m:e>
                                  <m:r>
                                    <a:rPr lang="en-US" sz="2400" i="1">
                                      <a:latin typeface="Cambria Math" charset="0"/>
                                    </a:rPr>
                                    <m:t>(1−</m:t>
                                  </m:r>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r>
                                    <a:rPr lang="en-US" sz="2400" i="1">
                                      <a:latin typeface="Cambria Math" charset="0"/>
                                    </a:rPr>
                                    <m:t>)]</m:t>
                                  </m:r>
                                </m:e>
                              </m:func>
                            </m:e>
                          </m:func>
                        </m:e>
                      </m:nary>
                    </m:oMath>
                  </m:oMathPara>
                </a14:m>
                <a:endParaRPr lang="en-US" sz="2400" dirty="0"/>
              </a:p>
            </p:txBody>
          </p:sp>
        </mc:Choice>
        <mc:Fallback xmlns="">
          <p:sp>
            <p:nvSpPr>
              <p:cNvPr id="4" name="Rectangle 3"/>
              <p:cNvSpPr>
                <a:spLocks noRot="1" noChangeAspect="1" noMove="1" noResize="1" noEditPoints="1" noAdjustHandles="1" noChangeArrowheads="1" noChangeShapeType="1" noTextEdit="1"/>
              </p:cNvSpPr>
              <p:nvPr/>
            </p:nvSpPr>
            <p:spPr>
              <a:xfrm>
                <a:off x="2724692" y="1739119"/>
                <a:ext cx="6674263" cy="988540"/>
              </a:xfrm>
              <a:prstGeom prst="rect">
                <a:avLst/>
              </a:prstGeom>
              <a:blipFill rotWithShape="0">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875" y="2727659"/>
            <a:ext cx="6224906" cy="4149937"/>
          </a:xfrm>
          <a:prstGeom prst="rect">
            <a:avLst/>
          </a:prstGeom>
        </p:spPr>
      </p:pic>
    </p:spTree>
    <p:extLst>
      <p:ext uri="{BB962C8B-B14F-4D97-AF65-F5344CB8AC3E}">
        <p14:creationId xmlns:p14="http://schemas.microsoft.com/office/powerpoint/2010/main" val="4965866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xmlns:a14="http://schemas.microsoft.com/office/drawing/2010/main">
            <mc:Choice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xmlns:a14="http://schemas.microsoft.com/office/drawing/2010/main">
          <mc:Choice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xmlns:a14="http://schemas.microsoft.com/office/drawing/2010/main">
        <mc:Choice Requires="a14">
          <p:sp>
            <p:nvSpPr>
              <p:cNvPr id="13" name="TextBox 12"/>
              <p:cNvSpPr txBox="1"/>
              <p:nvPr/>
            </p:nvSpPr>
            <p:spPr>
              <a:xfrm>
                <a:off x="9332757" y="2299939"/>
                <a:ext cx="2433615"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40</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xmlns:a14="http://schemas.microsoft.com/office/drawing/2010/main">
        <mc:Choice Requires="a14">
          <p:sp>
            <p:nvSpPr>
              <p:cNvPr id="3" name="TextBox 2"/>
              <p:cNvSpPr txBox="1"/>
              <p:nvPr/>
            </p:nvSpPr>
            <p:spPr>
              <a:xfrm>
                <a:off x="5589845" y="4501254"/>
                <a:ext cx="1568122" cy="703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𝑑𝑊</m:t>
                          </m:r>
                        </m:den>
                      </m:f>
                      <m:r>
                        <a:rPr lang="en-US" sz="2400" b="0" i="1" smtClean="0">
                          <a:latin typeface="Cambria Math" charset="0"/>
                        </a:rPr>
                        <m:t>=0</m:t>
                      </m:r>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5589845" y="4501254"/>
                <a:ext cx="1568122" cy="70346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of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47</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a:t>
            </a:r>
            <a:r>
              <a:rPr lang="en-US" dirty="0" smtClean="0">
                <a:latin typeface="Karla" charset="0"/>
                <a:ea typeface="Karla" charset="0"/>
                <a:cs typeface="Karla" charset="0"/>
              </a:rPr>
              <a:t>rate 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49</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 xmlns:a16="http://schemas.microsoft.com/office/drawing/2014/main"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50</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51</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52</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92"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53</a:t>
            </a:fld>
            <a:endParaRPr lang="en-US"/>
          </a:p>
        </p:txBody>
      </p:sp>
      <mc:AlternateContent xmlns:mc="http://schemas.openxmlformats.org/markup-compatibility/2006" xmlns:a14="http://schemas.microsoft.com/office/drawing/2010/main">
        <mc:Choice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xmlns="">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4" name="Rectangle 3"/>
              <p:cNvSpPr/>
              <p:nvPr/>
            </p:nvSpPr>
            <p:spPr>
              <a:xfrm>
                <a:off x="4878639" y="4427456"/>
                <a:ext cx="2046329" cy="4837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54</a:t>
            </a:fld>
            <a:endParaRPr lang="en-US"/>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585180622"/>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55</a:t>
            </a:fld>
            <a:endParaRPr lang="en-US"/>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lectures.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58</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 xmlns:a16="http://schemas.microsoft.com/office/drawing/2014/main"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 xmlns:a16="http://schemas.microsoft.com/office/drawing/2014/main"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 xmlns:a16="http://schemas.microsoft.com/office/drawing/2014/main"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62</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a:t>w</a:t>
            </a:r>
            <a:r>
              <a:rPr lang="en-US" dirty="0" smtClean="0"/>
              <a:t>hich 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mc:AlternateContent xmlns:mc="http://schemas.openxmlformats.org/markup-compatibility/2006" xmlns:a14="http://schemas.microsoft.com/office/drawing/2010/main">
        <mc:Choice Requires="a14">
          <p:sp>
            <p:nvSpPr>
              <p:cNvPr id="5" name="Rectangle 4"/>
              <p:cNvSpPr/>
              <p:nvPr/>
            </p:nvSpPr>
            <p:spPr>
              <a:xfrm>
                <a:off x="1088132" y="1157538"/>
                <a:ext cx="56941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88132" y="4026802"/>
                <a:ext cx="6077946" cy="10196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73</a:t>
            </a:fld>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xmlns:a14="http://schemas.microsoft.com/office/drawing/2010/main">
          <mc:Choice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849" y="1787907"/>
            <a:ext cx="6098241" cy="4262157"/>
          </a:xfrm>
          <a:prstGeom prst="rect">
            <a:avLst/>
          </a:prstGeom>
        </p:spPr>
      </p:pic>
      <p:pic>
        <p:nvPicPr>
          <p:cNvPr id="7"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9901" y="1852482"/>
            <a:ext cx="6172198" cy="4114800"/>
          </a:xfrm>
        </p:spPr>
      </p:pic>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29586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pic>
        <p:nvPicPr>
          <p:cNvPr id="20" name="Content Placeholder 4"/>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762366" y="1389225"/>
            <a:ext cx="6172198" cy="4114800"/>
          </a:xfrm>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p:grpSp>
        <p:nvGrpSpPr>
          <p:cNvPr id="19" name="Group 18"/>
          <p:cNvGrpSpPr/>
          <p:nvPr/>
        </p:nvGrpSpPr>
        <p:grpSpPr>
          <a:xfrm>
            <a:off x="595845" y="4367755"/>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621143" y="1489041"/>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4914" y="744694"/>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1419" y="3589458"/>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80</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72327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723275"/>
              </a:xfrm>
              <a:prstGeom prst="rect">
                <a:avLst/>
              </a:prstGeom>
              <a:blipFill rotWithShape="0">
                <a:blip r:embed="rId11"/>
                <a:stretch>
                  <a:fillRect t="-50000" b="-1355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944" y="2457256"/>
            <a:ext cx="2096469" cy="1397646"/>
          </a:xfrm>
          <a:prstGeom prst="rect">
            <a:avLst/>
          </a:prstGeom>
        </p:spPr>
      </p:pic>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81</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4"/>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p:cNvSpPr/>
              <p:nvPr/>
            </p:nvSpPr>
            <p:spPr>
              <a:xfrm>
                <a:off x="8259498" y="5184612"/>
                <a:ext cx="348242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8259498" y="5184612"/>
                <a:ext cx="3482428" cy="646331"/>
              </a:xfrm>
              <a:prstGeom prst="rect">
                <a:avLst/>
              </a:prstGeom>
              <a:blipFill rotWithShape="0">
                <a:blip r:embed="rId14"/>
                <a:stretch>
                  <a:fillRect t="-54206" b="-26168"/>
                </a:stretch>
              </a:blipFill>
            </p:spPr>
            <p:txBody>
              <a:bodyPr/>
              <a:lstStyle/>
              <a:p>
                <a:r>
                  <a:rPr lang="en-US">
                    <a:noFill/>
                  </a:rPr>
                  <a:t> </a:t>
                </a:r>
              </a:p>
            </p:txBody>
          </p:sp>
        </mc:Fallback>
      </mc:AlternateContent>
      <p:sp>
        <p:nvSpPr>
          <p:cNvPr id="43" name="TextBox 42"/>
          <p:cNvSpPr txBox="1"/>
          <p:nvPr/>
        </p:nvSpPr>
        <p:spPr>
          <a:xfrm>
            <a:off x="3985225" y="5504555"/>
            <a:ext cx="3264035" cy="369332"/>
          </a:xfrm>
          <a:prstGeom prst="rect">
            <a:avLst/>
          </a:prstGeom>
          <a:solidFill>
            <a:schemeClr val="accent1">
              <a:lumMod val="20000"/>
              <a:lumOff val="80000"/>
            </a:schemeClr>
          </a:solidFill>
        </p:spPr>
        <p:txBody>
          <a:bodyPr wrap="none" rtlCol="0">
            <a:spAutoFit/>
          </a:bodyPr>
          <a:lstStyle/>
          <a:p>
            <a:r>
              <a:rPr lang="en-US" dirty="0" smtClean="0">
                <a:latin typeface="Karla" charset="0"/>
                <a:ea typeface="Karla" charset="0"/>
                <a:cs typeface="Karla" charset="0"/>
              </a:rPr>
              <a:t>Need to learn W1, W2 and W3.</a:t>
            </a:r>
            <a:endParaRPr lang="en-US" dirty="0">
              <a:latin typeface="Karla" charset="0"/>
              <a:ea typeface="Karla" charset="0"/>
              <a:cs typeface="Karla" charset="0"/>
            </a:endParaRPr>
          </a:p>
        </p:txBody>
      </p:sp>
    </p:spTree>
    <p:extLst>
      <p:ext uri="{BB962C8B-B14F-4D97-AF65-F5344CB8AC3E}">
        <p14:creationId xmlns:p14="http://schemas.microsoft.com/office/powerpoint/2010/main" val="13127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82</a:t>
            </a:fld>
            <a:endParaRPr lang="en-US"/>
          </a:p>
        </p:txBody>
      </p:sp>
    </p:spTree>
    <p:extLst>
      <p:ext uri="{BB962C8B-B14F-4D97-AF65-F5344CB8AC3E}">
        <p14:creationId xmlns:p14="http://schemas.microsoft.com/office/powerpoint/2010/main" val="16053360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83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442533" y="3539796"/>
            <a:ext cx="3635072" cy="680314"/>
            <a:chOff x="2442533" y="3539796"/>
            <a:chExt cx="3635072" cy="680314"/>
          </a:xfrm>
        </p:grpSpPr>
        <mc:AlternateContent xmlns:mc="http://schemas.openxmlformats.org/markup-compatibility/2006" xmlns:a14="http://schemas.microsoft.com/office/drawing/2010/main">
          <mc:Choice Requires="a14">
            <p:sp>
              <p:nvSpPr>
                <p:cNvPr id="39" name="TextBox 38"/>
                <p:cNvSpPr txBox="1"/>
                <p:nvPr/>
              </p:nvSpPr>
              <p:spPr>
                <a:xfrm>
                  <a:off x="2442533" y="3539796"/>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442533" y="3539796"/>
                  <a:ext cx="1553494" cy="680314"/>
                </a:xfrm>
                <a:prstGeom prst="rect">
                  <a:avLst/>
                </a:prstGeom>
                <a:blipFill rotWithShape="0">
                  <a:blip r:embed="rId8"/>
                  <a:stretch>
                    <a:fillRect b="-901"/>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0" name="TextBox 39"/>
              <p:cNvSpPr txBox="1"/>
              <p:nvPr/>
            </p:nvSpPr>
            <p:spPr>
              <a:xfrm>
                <a:off x="4463321" y="4465175"/>
                <a:ext cx="3291179" cy="6190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h</m:t>
                          </m:r>
                        </m:e>
                      </m:d>
                      <m:r>
                        <a:rPr lang="en-US" b="0" i="1" smtClean="0">
                          <a:latin typeface="Cambria Math" charset="0"/>
                          <a:ea typeface="Cambria Math" charset="0"/>
                          <a:cs typeface="Cambria Math" charset="0"/>
                        </a:rPr>
                        <m:t>)</m:t>
                      </m:r>
                    </m:oMath>
                  </m:oMathPara>
                </a14:m>
                <a:endParaRPr lang="en-US" sz="2400" b="0" i="1" dirty="0" smtClean="0">
                  <a:latin typeface="Cambria Math" charset="0"/>
                  <a:ea typeface="Cambria Math" charset="0"/>
                  <a:cs typeface="Cambria Math"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463321" y="4465175"/>
                <a:ext cx="3291179" cy="619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7750421" y="4392563"/>
                <a:ext cx="3614018" cy="6656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ℒ</m:t>
                          </m:r>
                        </m:num>
                        <m:den>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𝑦</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𝑝</m:t>
                          </m:r>
                        </m:den>
                      </m:f>
                      <m:r>
                        <a:rPr lang="en-US" b="0" i="1" smtClean="0">
                          <a:latin typeface="Cambria Math" charset="0"/>
                          <a:ea typeface="Cambria Math" charset="0"/>
                          <a:cs typeface="Cambria Math" charset="0"/>
                        </a:rPr>
                        <m:t>−</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𝑦</m:t>
                          </m:r>
                        </m:e>
                      </m:d>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1</m:t>
                          </m:r>
                        </m:num>
                        <m:den>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𝑝</m:t>
                          </m:r>
                        </m:den>
                      </m:f>
                    </m:oMath>
                  </m:oMathPara>
                </a14:m>
                <a:endParaRPr lang="en-US" sz="2400" b="0" i="1" dirty="0" smtClean="0">
                  <a:latin typeface="Cambria Math" charset="0"/>
                  <a:ea typeface="Cambria Math" charset="0"/>
                  <a:cs typeface="Cambria Math" charset="0"/>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7750421" y="4392563"/>
                <a:ext cx="3614018" cy="66569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09534" y="4392178"/>
                <a:ext cx="2983257" cy="6660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b="0" i="1" smtClean="0">
                              <a:latin typeface="Cambria Math" charset="0"/>
                              <a:ea typeface="Cambria Math" charset="0"/>
                              <a:cs typeface="Cambria Math" charset="0"/>
                            </a:rPr>
                          </m:ctrlPr>
                        </m:fPr>
                        <m:num>
                          <m:r>
                            <a:rPr lang="mr-IN"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h</m:t>
                          </m:r>
                        </m:num>
                        <m:den>
                          <m:r>
                            <a:rPr lang="mr-IN"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𝑋</m:t>
                      </m:r>
                      <m:r>
                        <a:rPr lang="en-US" b="0" i="1" smtClean="0">
                          <a:latin typeface="Cambria Math" charset="0"/>
                          <a:ea typeface="Cambria Math" charset="0"/>
                          <a:cs typeface="Cambria Math" charset="0"/>
                        </a:rPr>
                        <m:t>,</m:t>
                      </m:r>
                      <m:f>
                        <m:fPr>
                          <m:ctrlPr>
                            <a:rPr lang="en-US"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𝑑</m:t>
                          </m:r>
                          <m:r>
                            <a:rPr lang="en-US" b="0" i="1" smtClean="0">
                              <a:latin typeface="Cambria Math" charset="0"/>
                              <a:ea typeface="Cambria Math" charset="0"/>
                              <a:cs typeface="Cambria Math" charset="0"/>
                            </a:rPr>
                            <m:t>ℒ</m:t>
                          </m:r>
                        </m:num>
                        <m:den>
                          <m:r>
                            <a:rPr lang="en-US" b="0" i="1" smtClean="0">
                              <a:latin typeface="Cambria Math" charset="0"/>
                              <a:ea typeface="Cambria Math" charset="0"/>
                              <a:cs typeface="Cambria Math" charset="0"/>
                            </a:rPr>
                            <m:t>𝑑</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den>
                      </m:f>
                      <m:r>
                        <a:rPr lang="en-US" b="0" i="1" smtClean="0">
                          <a:latin typeface="Cambria Math" charset="0"/>
                          <a:ea typeface="Cambria Math" charset="0"/>
                          <a:cs typeface="Cambria Math" charset="0"/>
                        </a:rPr>
                        <m:t>=1</m:t>
                      </m:r>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09534" y="4392178"/>
                <a:ext cx="2983257" cy="66608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p:cNvSpPr txBox="1"/>
              <p:nvPr/>
            </p:nvSpPr>
            <p:spPr>
              <a:xfrm>
                <a:off x="2773791" y="5060053"/>
                <a:ext cx="6607628" cy="1006429"/>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1</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𝑋</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p:sp>
            <p:nvSpPr>
              <p:cNvPr id="44" name="TextBox 43"/>
              <p:cNvSpPr txBox="1">
                <a:spLocks noRot="1" noChangeAspect="1" noMove="1" noResize="1" noEditPoints="1" noAdjustHandles="1" noChangeArrowheads="1" noChangeShapeType="1" noTextEdit="1"/>
              </p:cNvSpPr>
              <p:nvPr/>
            </p:nvSpPr>
            <p:spPr>
              <a:xfrm>
                <a:off x="2773791" y="5060053"/>
                <a:ext cx="6607628" cy="1006429"/>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p:cNvSpPr txBox="1"/>
              <p:nvPr/>
            </p:nvSpPr>
            <p:spPr>
              <a:xfrm>
                <a:off x="2773791" y="5823857"/>
                <a:ext cx="6607628" cy="1006814"/>
              </a:xfrm>
              <a:prstGeom prst="rect">
                <a:avLst/>
              </a:prstGeom>
              <a:solidFill>
                <a:schemeClr val="accent1">
                  <a:lumMod val="20000"/>
                  <a:lumOff val="80000"/>
                </a:schemeClr>
              </a:solid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sSub>
                            <m:sSubPr>
                              <m:ctrlPr>
                                <a:rPr lang="en-US" sz="2000" b="0" i="1" smtClean="0">
                                  <a:latin typeface="Cambria Math" charset="0"/>
                                  <a:ea typeface="Cambria Math" charset="0"/>
                                  <a:cs typeface="Cambria Math" charset="0"/>
                                </a:rPr>
                              </m:ctrlPr>
                            </m:sSubPr>
                            <m:e>
                              <m:r>
                                <a:rPr lang="en-US" sz="2000" b="0" i="1" smtClean="0">
                                  <a:latin typeface="Cambria Math" charset="0"/>
                                  <a:ea typeface="Cambria Math" charset="0"/>
                                  <a:cs typeface="Cambria Math" charset="0"/>
                                </a:rPr>
                                <m:t>𝛽</m:t>
                              </m:r>
                            </m:e>
                            <m:sub>
                              <m:r>
                                <a:rPr lang="en-US" sz="2000" b="0" i="1" smtClean="0">
                                  <a:latin typeface="Cambria Math" charset="0"/>
                                  <a:ea typeface="Cambria Math" charset="0"/>
                                  <a:cs typeface="Cambria Math" charset="0"/>
                                </a:rPr>
                                <m:t>0 </m:t>
                              </m:r>
                            </m:sub>
                          </m:sSub>
                        </m:den>
                      </m:f>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𝜎</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h</m:t>
                              </m:r>
                            </m:e>
                          </m:d>
                        </m:e>
                      </m:d>
                      <m:r>
                        <m:rPr>
                          <m:lit/>
                        </m:rPr>
                        <a:rPr lang="en-US"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𝑦</m:t>
                      </m:r>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𝑝</m:t>
                          </m:r>
                        </m:den>
                      </m:f>
                      <m:r>
                        <a:rPr lang="en-US" sz="2000" b="0" i="1" smtClean="0">
                          <a:latin typeface="Cambria Math" charset="0"/>
                          <a:ea typeface="Cambria Math" charset="0"/>
                          <a:cs typeface="Cambria Math" charset="0"/>
                        </a:rPr>
                        <m:t>+</m:t>
                      </m:r>
                      <m:d>
                        <m:dPr>
                          <m:ctrlPr>
                            <a:rPr lang="en-US" sz="2000" i="1">
                              <a:latin typeface="Cambria Math" charset="0"/>
                              <a:ea typeface="Cambria Math" charset="0"/>
                              <a:cs typeface="Cambria Math" charset="0"/>
                            </a:rPr>
                          </m:ctrlPr>
                        </m:dPr>
                        <m:e>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𝑦</m:t>
                          </m:r>
                        </m:e>
                      </m:d>
                      <m:f>
                        <m:fPr>
                          <m:ctrlPr>
                            <a:rPr lang="en-US" sz="2000" i="1">
                              <a:latin typeface="Cambria Math" charset="0"/>
                              <a:ea typeface="Cambria Math" charset="0"/>
                              <a:cs typeface="Cambria Math" charset="0"/>
                            </a:rPr>
                          </m:ctrlPr>
                        </m:fPr>
                        <m:num>
                          <m:r>
                            <a:rPr lang="en-US" sz="2000" i="1">
                              <a:latin typeface="Cambria Math" charset="0"/>
                              <a:ea typeface="Cambria Math" charset="0"/>
                              <a:cs typeface="Cambria Math" charset="0"/>
                            </a:rPr>
                            <m:t>1</m:t>
                          </m:r>
                        </m:num>
                        <m:den>
                          <m:r>
                            <a:rPr lang="en-US" sz="2000" i="1">
                              <a:latin typeface="Cambria Math" charset="0"/>
                              <a:ea typeface="Cambria Math" charset="0"/>
                              <a:cs typeface="Cambria Math" charset="0"/>
                            </a:rPr>
                            <m:t>1−</m:t>
                          </m:r>
                          <m:r>
                            <a:rPr lang="en-US" sz="2000" i="1">
                              <a:latin typeface="Cambria Math" charset="0"/>
                              <a:ea typeface="Cambria Math" charset="0"/>
                              <a:cs typeface="Cambria Math" charset="0"/>
                            </a:rPr>
                            <m:t>𝑝</m:t>
                          </m:r>
                        </m:den>
                      </m:f>
                      <m:r>
                        <m:rPr>
                          <m:lit/>
                        </m:rPr>
                        <a:rPr lang="en-US" sz="2000" b="0" i="1" smtClean="0">
                          <a:latin typeface="Cambria Math" charset="0"/>
                          <a:ea typeface="Cambria Math" charset="0"/>
                          <a:cs typeface="Cambria Math" charset="0"/>
                        </a:rPr>
                        <m:t>]</m:t>
                      </m:r>
                    </m:oMath>
                  </m:oMathPara>
                </a14:m>
                <a:endParaRPr lang="en-US" sz="2000" i="1" dirty="0">
                  <a:latin typeface="Cambria Math" charset="0"/>
                  <a:ea typeface="Cambria Math" charset="0"/>
                  <a:cs typeface="Cambria Math" charset="0"/>
                </a:endParaRPr>
              </a:p>
              <a:p>
                <a:endParaRPr lang="en-US" sz="1600" b="0" i="1" dirty="0" smtClean="0">
                  <a:latin typeface="Cambria Math" charset="0"/>
                  <a:ea typeface="Cambria Math" charset="0"/>
                  <a:cs typeface="Cambria Math" charset="0"/>
                </a:endParaRPr>
              </a:p>
            </p:txBody>
          </p:sp>
        </mc:Choice>
        <mc:Fallback>
          <p:sp>
            <p:nvSpPr>
              <p:cNvPr id="45" name="TextBox 44"/>
              <p:cNvSpPr txBox="1">
                <a:spLocks noRot="1" noChangeAspect="1" noMove="1" noResize="1" noEditPoints="1" noAdjustHandles="1" noChangeArrowheads="1" noChangeShapeType="1" noTextEdit="1"/>
              </p:cNvSpPr>
              <p:nvPr/>
            </p:nvSpPr>
            <p:spPr>
              <a:xfrm>
                <a:off x="2773791" y="5823857"/>
                <a:ext cx="6607628" cy="1006814"/>
              </a:xfrm>
              <a:prstGeom prst="rect">
                <a:avLst/>
              </a:prstGeom>
              <a:blipFill rotWithShape="0">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1" grpId="0"/>
      <p:bldP spid="43" grpId="0"/>
      <p:bldP spid="44" grpId="0" animBg="1"/>
      <p:bldP spid="4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84</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a:t>
            </a:r>
            <a:r>
              <a:rPr lang="en-US" sz="2400" dirty="0" smtClean="0">
                <a:solidFill>
                  <a:schemeClr val="tx1">
                    <a:lumMod val="75000"/>
                    <a:lumOff val="25000"/>
                  </a:schemeClr>
                </a:solidFill>
                <a:latin typeface="Karla" charset="0"/>
                <a:ea typeface="Karla" charset="0"/>
                <a:cs typeface="Karla" charset="0"/>
              </a:rPr>
              <a:t>build a </a:t>
            </a:r>
            <a:r>
              <a:rPr lang="en-US" sz="2400" dirty="0" smtClean="0">
                <a:solidFill>
                  <a:schemeClr val="tx1">
                    <a:lumMod val="75000"/>
                    <a:lumOff val="25000"/>
                  </a:schemeClr>
                </a:solidFill>
                <a:latin typeface="Karla" charset="0"/>
                <a:ea typeface="Karla" charset="0"/>
                <a:cs typeface="Karla" charset="0"/>
              </a:rPr>
              <a:t>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5" name="Group 4"/>
          <p:cNvGrpSpPr/>
          <p:nvPr/>
        </p:nvGrpSpPr>
        <p:grpSpPr>
          <a:xfrm>
            <a:off x="3954786" y="4476440"/>
            <a:ext cx="4500102" cy="2219739"/>
            <a:chOff x="3193036" y="1798870"/>
            <a:chExt cx="5370357" cy="2479513"/>
          </a:xfrm>
        </p:grpSpPr>
        <p:grpSp>
          <p:nvGrpSpPr>
            <p:cNvPr id="6" name="Group 5"/>
            <p:cNvGrpSpPr/>
            <p:nvPr/>
          </p:nvGrpSpPr>
          <p:grpSpPr>
            <a:xfrm>
              <a:off x="3193036" y="1798870"/>
              <a:ext cx="4987688" cy="2479513"/>
              <a:chOff x="2777549" y="2141459"/>
              <a:chExt cx="4987688" cy="2479513"/>
            </a:xfrm>
          </p:grpSpPr>
          <mc:AlternateContent xmlns:mc="http://schemas.openxmlformats.org/markup-compatibility/2006" xmlns:a14="http://schemas.microsoft.com/office/drawing/2010/main">
            <mc:Choice Requires="a14">
              <p:sp>
                <p:nvSpPr>
                  <p:cNvPr id="8" name="TextBox 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2"/>
                    <a:stretch>
                      <a:fillRect/>
                    </a:stretch>
                  </a:blipFill>
                </p:spPr>
                <p:txBody>
                  <a:bodyPr/>
                  <a:lstStyle/>
                  <a:p>
                    <a:r>
                      <a:rPr lang="en-US">
                        <a:noFill/>
                      </a:rPr>
                      <a:t> </a:t>
                    </a:r>
                  </a:p>
                </p:txBody>
              </p:sp>
            </mc:Fallback>
          </mc:AlternateContent>
          <p:sp>
            <p:nvSpPr>
              <p:cNvPr id="9" name="Rectangle 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0" name="Straight Arrow Connector 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5333075" y="2598659"/>
                <a:ext cx="2130481" cy="1565113"/>
                <a:chOff x="7172934" y="2505575"/>
                <a:chExt cx="2130481" cy="1565113"/>
              </a:xfrm>
            </p:grpSpPr>
            <p:cxnSp>
              <p:nvCxnSpPr>
                <p:cNvPr id="15" name="Straight Arrow Connector 14"/>
                <p:cNvCxnSpPr/>
                <p:nvPr/>
              </p:nvCxnSpPr>
              <p:spPr>
                <a:xfrm flipV="1">
                  <a:off x="7172934" y="3254579"/>
                  <a:ext cx="1216081" cy="816109"/>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172934" y="2505575"/>
                  <a:ext cx="1216081" cy="74900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8389015" y="279737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8389015" y="2797379"/>
                      <a:ext cx="914400" cy="914400"/>
                    </a:xfrm>
                    <a:prstGeom prst="rect">
                      <a:avLst/>
                    </a:prstGeom>
                    <a:blipFill rotWithShape="0">
                      <a:blip r:embed="rId3"/>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13" name="Rectangle 1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14" name="Straight Arrow Connector 13"/>
              <p:cNvCxnSpPr/>
              <p:nvPr/>
            </p:nvCxnSpPr>
            <p:spPr>
              <a:xfrm>
                <a:off x="7463556" y="3347663"/>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7" name="Rectangle 6"/>
                <p:cNvSpPr/>
                <p:nvPr/>
              </p:nvSpPr>
              <p:spPr>
                <a:xfrm>
                  <a:off x="8180724" y="2815943"/>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8180724" y="2815943"/>
                  <a:ext cx="382669" cy="369332"/>
                </a:xfrm>
                <a:prstGeom prst="rect">
                  <a:avLst/>
                </a:prstGeom>
                <a:blipFill rotWithShape="0">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58586387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85</a:t>
            </a:fld>
            <a:endParaRPr lang="en-US"/>
          </a:p>
        </p:txBody>
      </p:sp>
      <p:sp>
        <p:nvSpPr>
          <p:cNvPr id="93" name="TextBox 92"/>
          <p:cNvSpPr txBox="1"/>
          <p:nvPr/>
        </p:nvSpPr>
        <p:spPr>
          <a:xfrm>
            <a:off x="716623" y="982935"/>
            <a:ext cx="10454959" cy="3416320"/>
          </a:xfrm>
          <a:prstGeom prst="rect">
            <a:avLst/>
          </a:prstGeom>
          <a:noFill/>
        </p:spPr>
        <p:txBody>
          <a:bodyPr wrap="square" rtlCol="0">
            <a:spAutoFit/>
          </a:bodyPr>
          <a:lstStyle/>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These derivatives need to be evaluated at some values of </a:t>
            </a:r>
            <a:r>
              <a:rPr lang="en-US" sz="2400" i="1" dirty="0" err="1" smtClean="0">
                <a:solidFill>
                  <a:schemeClr val="tx1">
                    <a:lumMod val="75000"/>
                    <a:lumOff val="25000"/>
                  </a:schemeClr>
                </a:solidFill>
                <a:latin typeface="Karla" charset="0"/>
                <a:ea typeface="Karla" charset="0"/>
                <a:cs typeface="Karla" charset="0"/>
              </a:rPr>
              <a:t>X,y</a:t>
            </a:r>
            <a:r>
              <a:rPr lang="en-US" sz="2400" dirty="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and </a:t>
            </a:r>
            <a:r>
              <a:rPr lang="en-US" sz="2400" i="1" dirty="0" smtClean="0">
                <a:solidFill>
                  <a:schemeClr val="tx1">
                    <a:lumMod val="75000"/>
                    <a:lumOff val="25000"/>
                  </a:schemeClr>
                </a:solidFill>
                <a:latin typeface="Karla" charset="0"/>
                <a:ea typeface="Karla" charset="0"/>
                <a:cs typeface="Karla" charset="0"/>
              </a:rPr>
              <a:t>W</a:t>
            </a:r>
            <a:r>
              <a:rPr lang="en-US" sz="2400" dirty="0" smtClean="0">
                <a:solidFill>
                  <a:schemeClr val="tx1">
                    <a:lumMod val="75000"/>
                    <a:lumOff val="25000"/>
                  </a:schemeClr>
                </a:solidFill>
                <a:latin typeface="Karla" charset="0"/>
                <a:ea typeface="Karla" charset="0"/>
                <a:cs typeface="Karla" charset="0"/>
              </a:rPr>
              <a:t>. </a:t>
            </a:r>
          </a:p>
          <a:p>
            <a:pPr marL="342900" indent="-342900">
              <a:buAutoNum type="arabicPeriod"/>
            </a:pPr>
            <a:r>
              <a:rPr lang="en-US" sz="2400" dirty="0" smtClean="0">
                <a:solidFill>
                  <a:schemeClr val="tx1">
                    <a:lumMod val="75000"/>
                    <a:lumOff val="25000"/>
                  </a:schemeClr>
                </a:solidFill>
                <a:latin typeface="Karla" charset="0"/>
                <a:ea typeface="Karla" charset="0"/>
                <a:cs typeface="Karla" charset="0"/>
              </a:rPr>
              <a:t>But since we have an expression, we can </a:t>
            </a:r>
            <a:r>
              <a:rPr lang="en-US" sz="2400" dirty="0" smtClean="0">
                <a:solidFill>
                  <a:schemeClr val="tx1">
                    <a:lumMod val="75000"/>
                    <a:lumOff val="25000"/>
                  </a:schemeClr>
                </a:solidFill>
                <a:latin typeface="Karla" charset="0"/>
                <a:ea typeface="Karla" charset="0"/>
                <a:cs typeface="Karla" charset="0"/>
              </a:rPr>
              <a:t>build a </a:t>
            </a:r>
            <a:r>
              <a:rPr lang="en-US" sz="2400" dirty="0" smtClean="0">
                <a:solidFill>
                  <a:schemeClr val="tx1">
                    <a:lumMod val="75000"/>
                    <a:lumOff val="25000"/>
                  </a:schemeClr>
                </a:solidFill>
                <a:latin typeface="Karla" charset="0"/>
                <a:ea typeface="Karla" charset="0"/>
                <a:cs typeface="Karla" charset="0"/>
              </a:rPr>
              <a:t>function that takes as input </a:t>
            </a:r>
            <a:r>
              <a:rPr lang="en-US" sz="2400" i="1" dirty="0" err="1" smtClean="0">
                <a:solidFill>
                  <a:schemeClr val="tx1">
                    <a:lumMod val="75000"/>
                    <a:lumOff val="25000"/>
                  </a:schemeClr>
                </a:solidFill>
                <a:latin typeface="Karla" charset="0"/>
                <a:ea typeface="Karla" charset="0"/>
                <a:cs typeface="Karla" charset="0"/>
              </a:rPr>
              <a:t>X,y,W</a:t>
            </a:r>
            <a:r>
              <a:rPr lang="en-US" sz="2400" dirty="0" smtClean="0">
                <a:solidFill>
                  <a:schemeClr val="tx1">
                    <a:lumMod val="75000"/>
                    <a:lumOff val="25000"/>
                  </a:schemeClr>
                </a:solidFill>
                <a:latin typeface="Karla" charset="0"/>
                <a:ea typeface="Karla" charset="0"/>
                <a:cs typeface="Karla" charset="0"/>
              </a:rPr>
              <a:t> and returns the derivatives and then use gradient descent to update.</a:t>
            </a:r>
          </a:p>
          <a:p>
            <a:pPr marL="342900" indent="-342900">
              <a:buFont typeface="+mj-lt"/>
              <a:buAutoNum type="arabicPeriod"/>
            </a:pPr>
            <a:r>
              <a:rPr lang="en-US" sz="2400" dirty="0" smtClean="0">
                <a:solidFill>
                  <a:schemeClr val="tx1">
                    <a:lumMod val="75000"/>
                    <a:lumOff val="25000"/>
                  </a:schemeClr>
                </a:solidFill>
                <a:latin typeface="Karla" charset="0"/>
                <a:ea typeface="Karla" charset="0"/>
                <a:cs typeface="Karla" charset="0"/>
              </a:rPr>
              <a:t>This approach works well but it does not generalize. For example if the network is different we need to write a new function to evaluate the derivatives. </a:t>
            </a:r>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example this network will need a different function </a:t>
            </a:r>
            <a:endParaRPr lang="en-US" sz="2400"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960786" y="4700192"/>
            <a:ext cx="4931424" cy="1746696"/>
            <a:chOff x="1768177" y="3916087"/>
            <a:chExt cx="7000377" cy="2479513"/>
          </a:xfrm>
        </p:grpSpPr>
        <p:grpSp>
          <p:nvGrpSpPr>
            <p:cNvPr id="19" name="Group 18"/>
            <p:cNvGrpSpPr/>
            <p:nvPr/>
          </p:nvGrpSpPr>
          <p:grpSpPr>
            <a:xfrm>
              <a:off x="1768177" y="3916087"/>
              <a:ext cx="7000377" cy="2479513"/>
              <a:chOff x="3193036" y="1798870"/>
              <a:chExt cx="7000377" cy="2479513"/>
            </a:xfrm>
          </p:grpSpPr>
          <p:grpSp>
            <p:nvGrpSpPr>
              <p:cNvPr id="26" name="Group 25"/>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28" name="TextBox 27"/>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29" name="Rectangle 28"/>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30" name="Straight Arrow Connector 29"/>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5333075" y="2141459"/>
                  <a:ext cx="2129297" cy="2022314"/>
                  <a:chOff x="7172934" y="2048375"/>
                  <a:chExt cx="2129297" cy="2022314"/>
                </a:xfrm>
              </p:grpSpPr>
              <p:cxnSp>
                <p:nvCxnSpPr>
                  <p:cNvPr id="35" name="Straight Arrow Connector 34"/>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33" name="Rectangle 32"/>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34" name="Straight Arrow Connector 33"/>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Rectangle 26"/>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0" name="Rectangle 19"/>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20" name="Rectangle 19"/>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1" name="Straight Arrow Connector 20"/>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3" name="Rectangle 22"/>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23" name="Rectangle 22"/>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24" name="Straight Arrow Connector 23"/>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470553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Backpropagation. Pavlos game #456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86</a:t>
            </a:fld>
            <a:endParaRPr lang="en-US"/>
          </a:p>
        </p:txBody>
      </p:sp>
      <mc:AlternateContent xmlns:mc="http://schemas.openxmlformats.org/markup-compatibility/2006">
        <mc:Choice xmlns:a14="http://schemas.microsoft.com/office/drawing/2010/main" Requires="a14">
          <p:sp>
            <p:nvSpPr>
              <p:cNvPr id="93" name="TextBox 92"/>
              <p:cNvSpPr txBox="1"/>
              <p:nvPr/>
            </p:nvSpPr>
            <p:spPr>
              <a:xfrm>
                <a:off x="716623" y="982935"/>
                <a:ext cx="10454959" cy="4862870"/>
              </a:xfrm>
              <a:prstGeom prst="rect">
                <a:avLst/>
              </a:prstGeom>
              <a:noFill/>
            </p:spPr>
            <p:txBody>
              <a:bodyPr wrap="square" rtlCol="0">
                <a:spAutoFit/>
              </a:bodyPr>
              <a:lstStyle/>
              <a:p>
                <a:pPr marR="0" lvl="0" indent="-342900" defTabSz="914400" eaLnBrk="1" fontAlgn="auto" latinLnBrk="0" hangingPunct="1">
                  <a:lnSpc>
                    <a:spcPct val="100000"/>
                  </a:lnSpc>
                  <a:spcBef>
                    <a:spcPts val="0"/>
                  </a:spcBef>
                  <a:spcAft>
                    <a:spcPts val="1200"/>
                  </a:spcAft>
                  <a:buClrTx/>
                  <a:buSzTx/>
                  <a:buFont typeface="+mj-lt"/>
                  <a:buNone/>
                  <a:tabLst/>
                  <a:defRPr/>
                </a:pPr>
                <a:r>
                  <a:rPr lang="en-US" sz="2400" dirty="0" smtClean="0">
                    <a:solidFill>
                      <a:schemeClr val="tx1">
                        <a:lumMod val="75000"/>
                        <a:lumOff val="25000"/>
                      </a:schemeClr>
                    </a:solidFill>
                    <a:latin typeface="Karla" charset="0"/>
                    <a:ea typeface="Karla" charset="0"/>
                    <a:cs typeface="Karla" charset="0"/>
                  </a:rPr>
                  <a:t>Need to find a formalism to calculate the derivatives of the loss </a:t>
                </a:r>
                <a:r>
                  <a:rPr lang="en-US" sz="2400" dirty="0" err="1" smtClean="0">
                    <a:solidFill>
                      <a:schemeClr val="tx1">
                        <a:lumMod val="75000"/>
                        <a:lumOff val="25000"/>
                      </a:schemeClr>
                    </a:solidFill>
                    <a:latin typeface="Karla" charset="0"/>
                    <a:ea typeface="Karla" charset="0"/>
                    <a:cs typeface="Karla" charset="0"/>
                  </a:rPr>
                  <a:t>wrt</a:t>
                </a:r>
                <a:r>
                  <a:rPr lang="en-US" sz="2400" dirty="0" smtClean="0">
                    <a:solidFill>
                      <a:schemeClr val="tx1">
                        <a:lumMod val="75000"/>
                        <a:lumOff val="25000"/>
                      </a:schemeClr>
                    </a:solidFill>
                    <a:latin typeface="Karla" charset="0"/>
                    <a:ea typeface="Karla" charset="0"/>
                    <a:cs typeface="Karla" charset="0"/>
                  </a:rPr>
                  <a:t> to weights that is: </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Flexible enough that adding a node or a layer or changing something in the network won’t require to re-derive the functional form from scratch</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exact</a:t>
                </a: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It is computationally efficient </a:t>
                </a:r>
                <a:endParaRPr lang="en-US" sz="2400" dirty="0">
                  <a:solidFill>
                    <a:schemeClr val="tx1">
                      <a:lumMod val="75000"/>
                      <a:lumOff val="25000"/>
                    </a:schemeClr>
                  </a:solidFill>
                  <a:latin typeface="Karla" charset="0"/>
                  <a:ea typeface="Karla" charset="0"/>
                  <a:cs typeface="Karla" charset="0"/>
                </a:endParaRPr>
              </a:p>
              <a:p>
                <a:pPr marR="0" lvl="0" indent="-457200" defTabSz="914400" eaLnBrk="1" fontAlgn="auto" latinLnBrk="0" hangingPunct="1">
                  <a:lnSpc>
                    <a:spcPct val="100000"/>
                  </a:lnSpc>
                  <a:spcBef>
                    <a:spcPts val="0"/>
                  </a:spcBef>
                  <a:spcAft>
                    <a:spcPts val="1200"/>
                  </a:spcAft>
                  <a:buClrTx/>
                  <a:buSzTx/>
                  <a:buFont typeface="+mj-lt"/>
                  <a:buAutoNum type="arabicPeriod"/>
                  <a:tabLst/>
                  <a:defRPr/>
                </a:pPr>
                <a:endParaRPr lang="en-US" sz="2400" dirty="0">
                  <a:solidFill>
                    <a:schemeClr val="tx1">
                      <a:lumMod val="75000"/>
                      <a:lumOff val="25000"/>
                    </a:schemeClr>
                  </a:solidFill>
                  <a:latin typeface="Karla" charset="0"/>
                  <a:ea typeface="Karla" charset="0"/>
                  <a:cs typeface="Karla" charset="0"/>
                </a:endParaRPr>
              </a:p>
              <a:p>
                <a:pPr marR="0" lvl="0" defTabSz="914400" eaLnBrk="1" fontAlgn="auto" latinLnBrk="0" hangingPunct="1">
                  <a:lnSpc>
                    <a:spcPct val="100000"/>
                  </a:lnSpc>
                  <a:spcBef>
                    <a:spcPts val="0"/>
                  </a:spcBef>
                  <a:spcAft>
                    <a:spcPts val="1200"/>
                  </a:spcAft>
                  <a:buClrTx/>
                  <a:buSzTx/>
                  <a:tabLst/>
                  <a:defRPr/>
                </a:pPr>
                <a:r>
                  <a:rPr lang="en-US" sz="2400" dirty="0" smtClean="0">
                    <a:solidFill>
                      <a:schemeClr val="tx1">
                        <a:lumMod val="75000"/>
                        <a:lumOff val="25000"/>
                      </a:schemeClr>
                    </a:solidFill>
                    <a:latin typeface="Karla" charset="0"/>
                    <a:ea typeface="Karla" charset="0"/>
                    <a:cs typeface="Karla" charset="0"/>
                  </a:rPr>
                  <a:t>Hints: </a:t>
                </a:r>
              </a:p>
              <a:p>
                <a:pPr marL="457200" lvl="0" indent="-457200">
                  <a:spcAft>
                    <a:spcPts val="1200"/>
                  </a:spcAft>
                  <a:buFont typeface="+mj-lt"/>
                  <a:buAutoNum type="arabicPeriod"/>
                </a:pPr>
                <a:r>
                  <a:rPr lang="en-US" sz="2400" dirty="0" smtClean="0">
                    <a:solidFill>
                      <a:schemeClr val="tx1">
                        <a:lumMod val="75000"/>
                        <a:lumOff val="25000"/>
                      </a:schemeClr>
                    </a:solidFill>
                    <a:latin typeface="Karla" charset="0"/>
                    <a:ea typeface="Karla" charset="0"/>
                    <a:cs typeface="Karla" charset="0"/>
                  </a:rPr>
                  <a:t>Remember we only need to evaluate the derivatives at </a:t>
                </a:r>
                <a14:m>
                  <m:oMath xmlns:m="http://schemas.openxmlformats.org/officeDocument/2006/math">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 </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𝑖</m:t>
                        </m:r>
                      </m:sub>
                    </m:sSub>
                  </m:oMath>
                </a14:m>
                <a:r>
                  <a:rPr lang="en-US" sz="2400" dirty="0" smtClean="0">
                    <a:solidFill>
                      <a:schemeClr val="tx1">
                        <a:lumMod val="75000"/>
                        <a:lumOff val="25000"/>
                      </a:schemeClr>
                    </a:solidFill>
                    <a:latin typeface="Karla" charset="0"/>
                    <a:ea typeface="Karla" charset="0"/>
                    <a:cs typeface="Karla" charset="0"/>
                  </a:rPr>
                  <a:t> and </a:t>
                </a:r>
                <a14:m>
                  <m:oMath xmlns:m="http://schemas.openxmlformats.org/officeDocument/2006/math">
                    <m:sSup>
                      <m:sSupPr>
                        <m:ctrlPr>
                          <a:rPr lang="en-US" sz="2400" b="0" i="1" smtClean="0">
                            <a:solidFill>
                              <a:schemeClr val="tx1">
                                <a:lumMod val="75000"/>
                                <a:lumOff val="25000"/>
                              </a:schemeClr>
                            </a:solidFill>
                            <a:latin typeface="Cambria Math" charset="0"/>
                            <a:ea typeface="Karla" charset="0"/>
                            <a:cs typeface="Karla" charset="0"/>
                          </a:rPr>
                        </m:ctrlPr>
                      </m:sSupPr>
                      <m:e>
                        <m:r>
                          <a:rPr lang="en-US" sz="2400" b="0" i="1" smtClean="0">
                            <a:solidFill>
                              <a:schemeClr val="tx1">
                                <a:lumMod val="75000"/>
                                <a:lumOff val="25000"/>
                              </a:schemeClr>
                            </a:solidFill>
                            <a:latin typeface="Cambria Math" charset="0"/>
                            <a:ea typeface="Karla" charset="0"/>
                            <a:cs typeface="Karla" charset="0"/>
                          </a:rPr>
                          <m:t>𝑊</m:t>
                        </m:r>
                      </m:e>
                      <m:sup>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𝑘</m:t>
                        </m:r>
                        <m:r>
                          <a:rPr lang="en-US" sz="2400" b="0" i="1" smtClean="0">
                            <a:solidFill>
                              <a:schemeClr val="tx1">
                                <a:lumMod val="75000"/>
                                <a:lumOff val="25000"/>
                              </a:schemeClr>
                            </a:solidFill>
                            <a:latin typeface="Cambria Math" charset="0"/>
                            <a:ea typeface="Karla" charset="0"/>
                            <a:cs typeface="Karla" charset="0"/>
                          </a:rPr>
                          <m:t>)</m:t>
                        </m:r>
                      </m:sup>
                    </m:sSup>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endParaRPr lang="en-US" sz="2400" dirty="0" smtClean="0">
                  <a:solidFill>
                    <a:schemeClr val="tx1">
                      <a:lumMod val="75000"/>
                      <a:lumOff val="25000"/>
                    </a:schemeClr>
                  </a:solidFill>
                  <a:latin typeface="Cambria Math" charset="0"/>
                  <a:ea typeface="Cambria Math" charset="0"/>
                  <a:cs typeface="Cambria Math" charset="0"/>
                </a:endParaRPr>
              </a:p>
              <a:p>
                <a:pPr marL="457200" marR="0" lvl="0" indent="-457200" defTabSz="914400" eaLnBrk="1" fontAlgn="auto" latinLnBrk="0" hangingPunct="1">
                  <a:lnSpc>
                    <a:spcPct val="100000"/>
                  </a:lnSpc>
                  <a:spcBef>
                    <a:spcPts val="0"/>
                  </a:spcBef>
                  <a:spcAft>
                    <a:spcPts val="1200"/>
                  </a:spcAft>
                  <a:buClrTx/>
                  <a:buSzTx/>
                  <a:buFont typeface="+mj-lt"/>
                  <a:buAutoNum type="arabicPeriod"/>
                  <a:tabLst/>
                  <a:defRPr/>
                </a:pPr>
                <a:r>
                  <a:rPr lang="en-US" sz="2400" dirty="0" smtClean="0">
                    <a:solidFill>
                      <a:schemeClr val="tx1">
                        <a:lumMod val="75000"/>
                        <a:lumOff val="25000"/>
                      </a:schemeClr>
                    </a:solidFill>
                    <a:latin typeface="Karla" charset="0"/>
                    <a:ea typeface="Karla" charset="0"/>
                    <a:cs typeface="Karla" charset="0"/>
                  </a:rPr>
                  <a:t>We should take advantage of the chain rule we learned before</a:t>
                </a:r>
                <a:endParaRPr lang="en-US" sz="2400" dirty="0">
                  <a:solidFill>
                    <a:schemeClr val="tx1">
                      <a:lumMod val="75000"/>
                      <a:lumOff val="25000"/>
                    </a:schemeClr>
                  </a:solidFill>
                  <a:latin typeface="Karla" charset="0"/>
                  <a:ea typeface="Karla" charset="0"/>
                  <a:cs typeface="Karla" charset="0"/>
                </a:endParaRPr>
              </a:p>
            </p:txBody>
          </p:sp>
        </mc:Choice>
        <mc:Fallback>
          <p:sp>
            <p:nvSpPr>
              <p:cNvPr id="93" name="TextBox 92"/>
              <p:cNvSpPr txBox="1">
                <a:spLocks noRot="1" noChangeAspect="1" noMove="1" noResize="1" noEditPoints="1" noAdjustHandles="1" noChangeArrowheads="1" noChangeShapeType="1" noTextEdit="1"/>
              </p:cNvSpPr>
              <p:nvPr/>
            </p:nvSpPr>
            <p:spPr>
              <a:xfrm>
                <a:off x="716623" y="982935"/>
                <a:ext cx="10454959" cy="4862870"/>
              </a:xfrm>
              <a:prstGeom prst="rect">
                <a:avLst/>
              </a:prstGeom>
              <a:blipFill rotWithShape="0">
                <a:blip r:embed="rId2"/>
                <a:stretch>
                  <a:fillRect l="-933" t="-1003" r="-525" b="-2256"/>
                </a:stretch>
              </a:blipFill>
            </p:spPr>
            <p:txBody>
              <a:bodyPr/>
              <a:lstStyle/>
              <a:p>
                <a:r>
                  <a:rPr lang="en-US">
                    <a:noFill/>
                  </a:rPr>
                  <a:t> </a:t>
                </a:r>
              </a:p>
            </p:txBody>
          </p:sp>
        </mc:Fallback>
      </mc:AlternateContent>
    </p:spTree>
    <p:extLst>
      <p:ext uri="{BB962C8B-B14F-4D97-AF65-F5344CB8AC3E}">
        <p14:creationId xmlns:p14="http://schemas.microsoft.com/office/powerpoint/2010/main" val="6761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Idea 1</a:t>
            </a:r>
            <a:r>
              <a:rPr lang="en-US" b="1" dirty="0" smtClean="0">
                <a:solidFill>
                  <a:srgbClr val="C00000"/>
                </a:solidFill>
              </a:rPr>
              <a:t>: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87</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b="0" i="1" smtClean="0">
                                        <a:latin typeface="Cambria Math" charset="0"/>
                                      </a:rPr>
                                      <m:t>𝜕</m:t>
                                    </m:r>
                                    <m:r>
                                      <a:rPr lang="en-US" sz="1400" smtClean="0">
                                        <a:latin typeface="Cambria Math" charset="0"/>
                                      </a:rPr>
                                      <m:t>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b="0" i="1" smtClean="0">
                                        <a:latin typeface="Cambria Math" charset="0"/>
                                      </a:rPr>
                                      <m:t>𝜕</m:t>
                                    </m:r>
                                    <m:r>
                                      <a:rPr lang="en-US" sz="1400" smtClean="0">
                                        <a:latin typeface="Cambria Math" charset="0"/>
                                      </a:rPr>
                                      <m:t>ℒ</m:t>
                                    </m:r>
                                  </m:num>
                                  <m:den>
                                    <m:r>
                                      <a:rPr lang="en-US" sz="1400" b="0" i="1"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412794092"/>
                  </p:ext>
                </p:extLst>
              </p:nvPr>
            </p:nvGraphicFramePr>
            <p:xfrm>
              <a:off x="1103025" y="983807"/>
              <a:ext cx="9356087" cy="4825271"/>
            </p:xfrm>
            <a:graphic>
              <a:graphicData uri="http://schemas.openxmlformats.org/drawingml/2006/table">
                <a:tbl>
                  <a:tblPr firstRow="1" bandRow="1">
                    <a:tableStyleId>{073A0DAA-6AF3-43AB-8588-CEC1D06C72B9}</a:tableStyleId>
                  </a:tblPr>
                  <a:tblGrid>
                    <a:gridCol w="2528071"/>
                    <a:gridCol w="141217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835294"/>
                          </a:stretch>
                        </a:blipFill>
                      </a:tcPr>
                    </a:tc>
                  </a:tr>
                  <a:tr h="514712">
                    <a:tc>
                      <a:txBody>
                        <a:bodyPr/>
                        <a:lstStyle/>
                        <a:p>
                          <a:endParaRPr lang="en-US"/>
                        </a:p>
                      </a:txBody>
                      <a:tcPr anchor="ctr">
                        <a:blipFill rotWithShape="0">
                          <a:blip r:embed="rId2"/>
                          <a:stretch>
                            <a:fillRect l="-241" t="-102353" r="-271084" b="-735294"/>
                          </a:stretch>
                        </a:blipFill>
                      </a:tcPr>
                    </a:tc>
                    <a:tc>
                      <a:txBody>
                        <a:bodyPr/>
                        <a:lstStyle/>
                        <a:p>
                          <a:endParaRPr lang="en-US"/>
                        </a:p>
                      </a:txBody>
                      <a:tcPr>
                        <a:blipFill rotWithShape="0">
                          <a:blip r:embed="rId2"/>
                          <a:stretch>
                            <a:fillRect l="-179310" t="-102353" r="-384914" b="-735294"/>
                          </a:stretch>
                        </a:blipFill>
                      </a:tcPr>
                    </a:tc>
                    <a:tc>
                      <a:txBody>
                        <a:bodyPr/>
                        <a:lstStyle/>
                        <a:p>
                          <a:endParaRPr lang="en-US"/>
                        </a:p>
                      </a:txBody>
                      <a:tcPr anchor="ctr">
                        <a:blipFill rotWithShape="0">
                          <a:blip r:embed="rId2"/>
                          <a:stretch>
                            <a:fillRect l="-218919"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41" t="-191111" r="-271084" b="-594444"/>
                          </a:stretch>
                        </a:blipFill>
                      </a:tcPr>
                    </a:tc>
                    <a:tc>
                      <a:txBody>
                        <a:bodyPr/>
                        <a:lstStyle/>
                        <a:p>
                          <a:endParaRPr lang="en-US"/>
                        </a:p>
                      </a:txBody>
                      <a:tcPr>
                        <a:blipFill rotWithShape="0">
                          <a:blip r:embed="rId2"/>
                          <a:stretch>
                            <a:fillRect l="-179310" t="-191111" r="-384914" b="-594444"/>
                          </a:stretch>
                        </a:blipFill>
                      </a:tcPr>
                    </a:tc>
                    <a:tc>
                      <a:txBody>
                        <a:bodyPr/>
                        <a:lstStyle/>
                        <a:p>
                          <a:endParaRPr lang="en-US"/>
                        </a:p>
                      </a:txBody>
                      <a:tcPr anchor="ctr">
                        <a:blipFill rotWithShape="0">
                          <a:blip r:embed="rId2"/>
                          <a:stretch>
                            <a:fillRect l="-218919" t="-191111" r="-201689" b="-594444"/>
                          </a:stretch>
                        </a:blipFill>
                      </a:tcPr>
                    </a:tc>
                    <a:tc>
                      <a:txBody>
                        <a:bodyPr/>
                        <a:lstStyle/>
                        <a:p>
                          <a:endParaRPr lang="en-US"/>
                        </a:p>
                      </a:txBody>
                      <a:tcPr anchor="ctr">
                        <a:blipFill rotWithShape="0">
                          <a:blip r:embed="rId2"/>
                          <a:stretch>
                            <a:fillRect l="-317845" t="-191111" r="-101010" b="-594444"/>
                          </a:stretch>
                        </a:blipFill>
                      </a:tcPr>
                    </a:tc>
                    <a:tc>
                      <a:txBody>
                        <a:bodyPr/>
                        <a:lstStyle/>
                        <a:p>
                          <a:endParaRPr lang="en-US"/>
                        </a:p>
                      </a:txBody>
                      <a:tcPr anchor="ctr">
                        <a:blipFill rotWithShape="0">
                          <a:blip r:embed="rId2"/>
                          <a:stretch>
                            <a:fillRect l="-419257" t="-191111" r="-1351" b="-594444"/>
                          </a:stretch>
                        </a:blipFill>
                      </a:tcPr>
                    </a:tc>
                  </a:tr>
                  <a:tr h="551246">
                    <a:tc>
                      <a:txBody>
                        <a:bodyPr/>
                        <a:lstStyle/>
                        <a:p>
                          <a:endParaRPr lang="en-US"/>
                        </a:p>
                      </a:txBody>
                      <a:tcPr anchor="ctr">
                        <a:blipFill rotWithShape="0">
                          <a:blip r:embed="rId2"/>
                          <a:stretch>
                            <a:fillRect l="-241" t="-291111" r="-271084" b="-494444"/>
                          </a:stretch>
                        </a:blipFill>
                      </a:tcPr>
                    </a:tc>
                    <a:tc>
                      <a:txBody>
                        <a:bodyPr/>
                        <a:lstStyle/>
                        <a:p>
                          <a:endParaRPr lang="en-US"/>
                        </a:p>
                      </a:txBody>
                      <a:tcPr>
                        <a:blipFill rotWithShape="0">
                          <a:blip r:embed="rId2"/>
                          <a:stretch>
                            <a:fillRect l="-179310" t="-291111" r="-384914" b="-494444"/>
                          </a:stretch>
                        </a:blipFill>
                      </a:tcPr>
                    </a:tc>
                    <a:tc>
                      <a:txBody>
                        <a:bodyPr/>
                        <a:lstStyle/>
                        <a:p>
                          <a:endParaRPr lang="en-US"/>
                        </a:p>
                      </a:txBody>
                      <a:tcPr anchor="ctr">
                        <a:blipFill rotWithShape="0">
                          <a:blip r:embed="rId2"/>
                          <a:stretch>
                            <a:fillRect l="-218919"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91111" r="-1351" b="-494444"/>
                          </a:stretch>
                        </a:blipFill>
                      </a:tcPr>
                    </a:tc>
                  </a:tr>
                  <a:tr h="633993">
                    <a:tc>
                      <a:txBody>
                        <a:bodyPr/>
                        <a:lstStyle/>
                        <a:p>
                          <a:endParaRPr lang="en-US"/>
                        </a:p>
                      </a:txBody>
                      <a:tcPr anchor="ctr">
                        <a:blipFill rotWithShape="0">
                          <a:blip r:embed="rId2"/>
                          <a:stretch>
                            <a:fillRect l="-241" t="-335238" r="-271084" b="-323810"/>
                          </a:stretch>
                        </a:blipFill>
                      </a:tcPr>
                    </a:tc>
                    <a:tc>
                      <a:txBody>
                        <a:bodyPr/>
                        <a:lstStyle/>
                        <a:p>
                          <a:endParaRPr lang="en-US"/>
                        </a:p>
                      </a:txBody>
                      <a:tcPr>
                        <a:blipFill rotWithShape="0">
                          <a:blip r:embed="rId2"/>
                          <a:stretch>
                            <a:fillRect l="-179310" t="-335238" r="-384914" b="-323810"/>
                          </a:stretch>
                        </a:blipFill>
                      </a:tcPr>
                    </a:tc>
                    <a:tc>
                      <a:txBody>
                        <a:bodyPr/>
                        <a:lstStyle/>
                        <a:p>
                          <a:endParaRPr lang="en-US"/>
                        </a:p>
                      </a:txBody>
                      <a:tcPr anchor="ctr">
                        <a:blipFill rotWithShape="0">
                          <a:blip r:embed="rId2"/>
                          <a:stretch>
                            <a:fillRect l="-218919" t="-335238" r="-201689" b="-323810"/>
                          </a:stretch>
                        </a:blipFill>
                      </a:tcPr>
                    </a:tc>
                    <a:tc>
                      <a:txBody>
                        <a:bodyPr/>
                        <a:lstStyle/>
                        <a:p>
                          <a:endParaRPr lang="en-US"/>
                        </a:p>
                      </a:txBody>
                      <a:tcPr anchor="ctr">
                        <a:blipFill rotWithShape="0">
                          <a:blip r:embed="rId2"/>
                          <a:stretch>
                            <a:fillRect l="-317845" t="-335238" r="-101010" b="-323810"/>
                          </a:stretch>
                        </a:blipFill>
                      </a:tcPr>
                    </a:tc>
                    <a:tc>
                      <a:txBody>
                        <a:bodyPr/>
                        <a:lstStyle/>
                        <a:p>
                          <a:endParaRPr lang="en-US"/>
                        </a:p>
                      </a:txBody>
                      <a:tcPr anchor="ctr">
                        <a:blipFill rotWithShape="0">
                          <a:blip r:embed="rId2"/>
                          <a:stretch>
                            <a:fillRect l="-419257" t="-335238" r="-1351" b="-323810"/>
                          </a:stretch>
                        </a:blipFill>
                      </a:tcPr>
                    </a:tc>
                  </a:tr>
                  <a:tr h="726313">
                    <a:tc>
                      <a:txBody>
                        <a:bodyPr/>
                        <a:lstStyle/>
                        <a:p>
                          <a:endParaRPr lang="en-US"/>
                        </a:p>
                      </a:txBody>
                      <a:tcPr anchor="ctr">
                        <a:blipFill rotWithShape="0">
                          <a:blip r:embed="rId2"/>
                          <a:stretch>
                            <a:fillRect l="-241" t="-384034" r="-271084" b="-185714"/>
                          </a:stretch>
                        </a:blipFill>
                      </a:tcPr>
                    </a:tc>
                    <a:tc>
                      <a:txBody>
                        <a:bodyPr/>
                        <a:lstStyle/>
                        <a:p>
                          <a:endParaRPr lang="en-US"/>
                        </a:p>
                      </a:txBody>
                      <a:tcPr>
                        <a:blipFill rotWithShape="0">
                          <a:blip r:embed="rId2"/>
                          <a:stretch>
                            <a:fillRect l="-179310" t="-384034" r="-384914" b="-185714"/>
                          </a:stretch>
                        </a:blipFill>
                      </a:tcPr>
                    </a:tc>
                    <a:tc>
                      <a:txBody>
                        <a:bodyPr/>
                        <a:lstStyle/>
                        <a:p>
                          <a:endParaRPr lang="en-US"/>
                        </a:p>
                      </a:txBody>
                      <a:tcPr anchor="ctr">
                        <a:blipFill rotWithShape="0">
                          <a:blip r:embed="rId2"/>
                          <a:stretch>
                            <a:fillRect l="-218919" t="-384034" r="-201689" b="-185714"/>
                          </a:stretch>
                        </a:blipFill>
                      </a:tcPr>
                    </a:tc>
                    <a:tc>
                      <a:txBody>
                        <a:bodyPr/>
                        <a:lstStyle/>
                        <a:p>
                          <a:endParaRPr lang="en-US"/>
                        </a:p>
                      </a:txBody>
                      <a:tcPr anchor="ctr">
                        <a:blipFill rotWithShape="0">
                          <a:blip r:embed="rId2"/>
                          <a:stretch>
                            <a:fillRect l="-317845" t="-384034" r="-101010" b="-185714"/>
                          </a:stretch>
                        </a:blipFill>
                      </a:tcPr>
                    </a:tc>
                    <a:tc>
                      <a:txBody>
                        <a:bodyPr/>
                        <a:lstStyle/>
                        <a:p>
                          <a:endParaRPr lang="en-US"/>
                        </a:p>
                      </a:txBody>
                      <a:tcPr anchor="ctr">
                        <a:blipFill rotWithShape="0">
                          <a:blip r:embed="rId2"/>
                          <a:stretch>
                            <a:fillRect l="-419257" t="-384034" r="-1351" b="-185714"/>
                          </a:stretch>
                        </a:blipFill>
                      </a:tcPr>
                    </a:tc>
                  </a:tr>
                  <a:tr h="552234">
                    <a:tc>
                      <a:txBody>
                        <a:bodyPr/>
                        <a:lstStyle/>
                        <a:p>
                          <a:endParaRPr lang="en-US"/>
                        </a:p>
                      </a:txBody>
                      <a:tcPr anchor="ctr">
                        <a:blipFill rotWithShape="0">
                          <a:blip r:embed="rId2"/>
                          <a:stretch>
                            <a:fillRect l="-241" t="-640000" r="-271084" b="-145556"/>
                          </a:stretch>
                        </a:blipFill>
                      </a:tcPr>
                    </a:tc>
                    <a:tc>
                      <a:txBody>
                        <a:bodyPr/>
                        <a:lstStyle/>
                        <a:p>
                          <a:endParaRPr lang="en-US"/>
                        </a:p>
                      </a:txBody>
                      <a:tcPr>
                        <a:blipFill rotWithShape="0">
                          <a:blip r:embed="rId2"/>
                          <a:stretch>
                            <a:fillRect l="-179310" t="-640000" r="-384914" b="-145556"/>
                          </a:stretch>
                        </a:blipFill>
                      </a:tcPr>
                    </a:tc>
                    <a:tc>
                      <a:txBody>
                        <a:bodyPr/>
                        <a:lstStyle/>
                        <a:p>
                          <a:endParaRPr lang="en-US"/>
                        </a:p>
                      </a:txBody>
                      <a:tcPr anchor="ctr">
                        <a:blipFill rotWithShape="0">
                          <a:blip r:embed="rId2"/>
                          <a:stretch>
                            <a:fillRect l="-218919" t="-640000" r="-201689" b="-145556"/>
                          </a:stretch>
                        </a:blipFill>
                      </a:tcPr>
                    </a:tc>
                    <a:tc>
                      <a:txBody>
                        <a:bodyPr/>
                        <a:lstStyle/>
                        <a:p>
                          <a:endParaRPr lang="en-US"/>
                        </a:p>
                      </a:txBody>
                      <a:tcPr anchor="ctr">
                        <a:blipFill rotWithShape="0">
                          <a:blip r:embed="rId2"/>
                          <a:stretch>
                            <a:fillRect l="-317845" t="-640000" r="-101010" b="-145556"/>
                          </a:stretch>
                        </a:blipFill>
                      </a:tcPr>
                    </a:tc>
                    <a:tc>
                      <a:txBody>
                        <a:bodyPr/>
                        <a:lstStyle/>
                        <a:p>
                          <a:endParaRPr lang="en-US"/>
                        </a:p>
                      </a:txBody>
                      <a:tcPr anchor="ctr">
                        <a:blipFill rotWithShape="0">
                          <a:blip r:embed="rId2"/>
                          <a:stretch>
                            <a:fillRect l="-419257" t="-640000" r="-1351" b="-145556"/>
                          </a:stretch>
                        </a:blipFill>
                      </a:tcPr>
                    </a:tc>
                  </a:tr>
                  <a:tr h="777367">
                    <a:tc>
                      <a:txBody>
                        <a:bodyPr/>
                        <a:lstStyle/>
                        <a:p>
                          <a:endParaRPr lang="en-US"/>
                        </a:p>
                      </a:txBody>
                      <a:tcPr anchor="ctr">
                        <a:blipFill rotWithShape="0">
                          <a:blip r:embed="rId2"/>
                          <a:stretch>
                            <a:fillRect l="-241" t="-520313" r="-271084"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7842329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88</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We still need to derive </a:t>
            </a:r>
            <a:r>
              <a:rPr lang="en-US" sz="2400" dirty="0" smtClean="0"/>
              <a:t>derivatives </a:t>
            </a:r>
            <a:r>
              <a:rPr lang="en-US" sz="2400" dirty="0" smtClean="0">
                <a:sym typeface="Wingdings"/>
              </a:rPr>
              <a:t> </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b="1" i="1" smtClean="0">
                                            <a:latin typeface="Cambria Math" charset="0"/>
                                          </a:rPr>
                                        </m:ctrlPr>
                                      </m:sSubPr>
                                      <m:e>
                                        <m:r>
                                          <a:rPr lang="en-US" sz="1200" b="1" i="1" smtClean="0">
                                            <a:latin typeface="Cambria Math" charset="0"/>
                                          </a:rPr>
                                          <m:t>𝝃</m:t>
                                        </m:r>
                                      </m:e>
                                      <m:sub>
                                        <m:r>
                                          <a:rPr lang="en-US" sz="1200" b="1" i="1" smtClean="0">
                                            <a:latin typeface="Cambria Math" charset="0"/>
                                          </a:rPr>
                                          <m:t>𝒏</m:t>
                                        </m:r>
                                      </m:sub>
                                    </m:sSub>
                                  </m:num>
                                  <m:den>
                                    <m:r>
                                      <a:rPr lang="en-US" sz="1200" smtClean="0">
                                        <a:latin typeface="Cambria Math" charset="0"/>
                                      </a:rPr>
                                      <m:t>𝑑</m:t>
                                    </m:r>
                                    <m:r>
                                      <a:rPr lang="en-US" sz="1200" b="1" i="1" smtClean="0">
                                        <a:latin typeface="Cambria Math" charset="0"/>
                                      </a:rPr>
                                      <m:t>𝑾</m:t>
                                    </m:r>
                                  </m:den>
                                </m:f>
                              </m:oMath>
                            </m:oMathPara>
                          </a14:m>
                          <a:endParaRPr lang="en-US" sz="1200" dirty="0">
                            <a:latin typeface="Karla" charset="0"/>
                            <a:ea typeface="Karla" charset="0"/>
                            <a:cs typeface="Karla" charset="0"/>
                          </a:endParaRPr>
                        </a:p>
                      </a:txBody>
                      <a:tcPr marL="80012" marR="80012" marT="40006" marB="40006" anchor="ctr"/>
                    </a:tc>
                  </a:tr>
                  <a:tr h="45038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r>
                                  <a:rPr lang="en-US" sz="1200" smtClean="0">
                                    <a:latin typeface="Cambria Math" charset="0"/>
                                  </a:rPr>
                                  <m:t>=−</m:t>
                                </m:r>
                                <m:r>
                                  <a:rPr lang="en-US" sz="1200" smtClean="0">
                                    <a:latin typeface="Cambria Math" charset="0"/>
                                  </a:rPr>
                                  <m:t>𝑋</m:t>
                                </m:r>
                              </m:oMath>
                            </m:oMathPara>
                          </a14:m>
                          <a:endParaRPr lang="en-US" sz="1200" b="0" dirty="0" smtClean="0"/>
                        </a:p>
                      </a:txBody>
                      <a:tcPr marL="80012" marR="80012" marT="40006" marB="40006">
                        <a:solidFill>
                          <a:schemeClr val="accent6">
                            <a:lumMod val="40000"/>
                            <a:lumOff val="60000"/>
                          </a:schemeClr>
                        </a:solid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−9</m:t>
                                </m:r>
                              </m:oMath>
                            </m:oMathPara>
                          </a14:m>
                          <a:endParaRPr lang="en-US" sz="1200" b="0" dirty="0" smtClean="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r>
                                  <a:rPr lang="en-US" sz="1200" smtClean="0">
                                    <a:latin typeface="Cambria Math" charset="0"/>
                                  </a:rPr>
                                  <m:t>=</m:t>
                                </m:r>
                                <m:sSup>
                                  <m:sSupPr>
                                    <m:ctrlPr>
                                      <a:rPr lang="en-US" sz="1200" i="1" smtClean="0">
                                        <a:latin typeface="Cambria Math" charset="0"/>
                                      </a:rPr>
                                    </m:ctrlPr>
                                  </m:sSupPr>
                                  <m:e>
                                    <m:sSup>
                                      <m:sSupPr>
                                        <m:ctrlPr>
                                          <a:rPr lang="en-US" sz="1200" i="1">
                                            <a:latin typeface="Cambria Math" charset="0"/>
                                          </a:rPr>
                                        </m:ctrlPr>
                                      </m:sSupPr>
                                      <m:e>
                                        <m:r>
                                          <a:rPr lang="en-US" sz="1200">
                                            <a:latin typeface="Cambria Math" charset="0"/>
                                          </a:rPr>
                                          <m:t>𝑒</m:t>
                                        </m:r>
                                      </m:e>
                                      <m:sup>
                                        <m:sSub>
                                          <m:sSubPr>
                                            <m:ctrlPr>
                                              <a:rPr lang="en-US" sz="1200" i="1">
                                                <a:latin typeface="Cambria Math" charset="0"/>
                                              </a:rPr>
                                            </m:ctrlPr>
                                          </m:sSubPr>
                                          <m:e>
                                            <m:r>
                                              <a:rPr lang="en-US" sz="1200">
                                                <a:latin typeface="Cambria Math" charset="0"/>
                                              </a:rPr>
                                              <m:t>𝜉</m:t>
                                            </m:r>
                                          </m:e>
                                          <m:sub>
                                            <m:r>
                                              <a:rPr lang="en-US" sz="1200">
                                                <a:latin typeface="Cambria Math" charset="0"/>
                                              </a:rPr>
                                              <m:t>1</m:t>
                                            </m:r>
                                          </m:sub>
                                        </m:sSub>
                                      </m:sup>
                                    </m:sSup>
                                    <m:r>
                                      <a:rPr lang="en-US" sz="1200" smtClean="0">
                                        <a:latin typeface="Cambria Math" charset="0"/>
                                      </a:rPr>
                                      <m:t>=</m:t>
                                    </m:r>
                                    <m:r>
                                      <a:rPr lang="en-US" sz="1200" smtClean="0">
                                        <a:latin typeface="Cambria Math" charset="0"/>
                                      </a:rPr>
                                      <m:t>𝑒</m:t>
                                    </m:r>
                                  </m:e>
                                  <m:sup>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𝑊</m:t>
                                        </m:r>
                                      </m:e>
                                      <m:sup>
                                        <m:r>
                                          <a:rPr lang="en-US" sz="1200" smtClean="0">
                                            <a:latin typeface="Cambria Math" charset="0"/>
                                          </a:rPr>
                                          <m:t>𝑇</m:t>
                                        </m:r>
                                      </m:sup>
                                    </m:sSup>
                                    <m:r>
                                      <a:rPr lang="en-US" sz="1200" smtClean="0">
                                        <a:latin typeface="Cambria Math" charset="0"/>
                                      </a:rPr>
                                      <m:t>𝑋</m:t>
                                    </m:r>
                                  </m:sup>
                                </m:sSup>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r>
                                  <a:rPr lang="en-US" sz="1200" smtClean="0">
                                    <a:latin typeface="Cambria Math" charset="0"/>
                                  </a:rPr>
                                  <m:t>=</m:t>
                                </m:r>
                                <m:sSup>
                                  <m:sSupPr>
                                    <m:ctrlPr>
                                      <a:rPr lang="en-US" sz="1200" i="1" smtClean="0">
                                        <a:latin typeface="Cambria Math" charset="0"/>
                                      </a:rPr>
                                    </m:ctrlPr>
                                  </m:sSupPr>
                                  <m:e>
                                    <m:r>
                                      <a:rPr lang="en-US" sz="1200" smtClean="0">
                                        <a:latin typeface="Cambria Math" charset="0"/>
                                      </a:rPr>
                                      <m:t>𝑒</m:t>
                                    </m:r>
                                  </m:e>
                                  <m:sup>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sup>
                                </m:sSup>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m:oMathPara>
                          </a14:m>
                          <a:endParaRPr lang="en-US" sz="1200" dirty="0"/>
                        </a:p>
                      </a:txBody>
                      <a:tcPr marL="80012" marR="80012" marT="40006" marB="40006" anchor="ctr"/>
                    </a:tc>
                    <a:tc>
                      <a:txBody>
                        <a:bodyPr/>
                        <a:lstStyle/>
                        <a:p>
                          <a:pPr algn="ct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48235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r>
                                  <a:rPr lang="en-US" sz="1200" smtClean="0">
                                    <a:latin typeface="Cambria Math" charset="0"/>
                                  </a:rPr>
                                  <m:t>=</m:t>
                                </m:r>
                                <m:r>
                                  <a:rPr lang="en-US" sz="1200">
                                    <a:latin typeface="Cambria Math" charset="0"/>
                                  </a:rPr>
                                  <m:t>1+</m:t>
                                </m:r>
                                <m:sSub>
                                  <m:sSubPr>
                                    <m:ctrlPr>
                                      <a:rPr lang="en-US" sz="1200" i="1">
                                        <a:latin typeface="Cambria Math" charset="0"/>
                                      </a:rPr>
                                    </m:ctrlPr>
                                  </m:sSubPr>
                                  <m:e>
                                    <m:r>
                                      <a:rPr lang="en-US" sz="1200">
                                        <a:latin typeface="Cambria Math" charset="0"/>
                                      </a:rPr>
                                      <m:t>𝜉</m:t>
                                    </m:r>
                                  </m:e>
                                  <m:sub>
                                    <m:r>
                                      <a:rPr lang="en-US" sz="1200">
                                        <a:latin typeface="Cambria Math" charset="0"/>
                                      </a:rPr>
                                      <m:t>2</m:t>
                                    </m:r>
                                  </m:sub>
                                </m:sSub>
                                <m:r>
                                  <a:rPr lang="en-US" sz="1200" smtClean="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oMath>
                            </m:oMathPara>
                          </a14:m>
                          <a:endParaRPr lang="en-US" sz="1200" b="0" dirty="0" smtClean="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r>
                                  <a:rPr lang="en-US" sz="1200" smtClean="0">
                                    <a:latin typeface="Cambria Math" charset="0"/>
                                  </a:rPr>
                                  <m:t>=1</m:t>
                                </m:r>
                              </m:oMath>
                            </m:oMathPara>
                          </a14:m>
                          <a:endParaRPr lang="en-US" sz="1200" b="0" dirty="0" smtClean="0"/>
                        </a:p>
                      </a:txBody>
                      <a:tcPr marL="80012" marR="80012" marT="40006" marB="40006">
                        <a:solidFill>
                          <a:schemeClr val="accent6">
                            <a:lumMod val="40000"/>
                            <a:lumOff val="60000"/>
                          </a:schemeClr>
                        </a:solidFill>
                      </a:tcPr>
                    </a:tc>
                    <a:tc>
                      <a:txBody>
                        <a:bodyPr/>
                        <a:lstStyle/>
                        <a:p>
                          <a:pPr algn="ctr"/>
                          <a:r>
                            <a:rPr lang="en-US" sz="1200" dirty="0" smtClean="0"/>
                            <a:t>1+</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c>
                      <a:txBody>
                        <a:bodyPr/>
                        <a:lstStyle/>
                        <a:p>
                          <a:pPr algn="ctr"/>
                          <a:r>
                            <a:rPr lang="en-US" sz="1200" dirty="0" smtClean="0"/>
                            <a:t>1</a:t>
                          </a:r>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oMath>
                          </a14:m>
                          <a:endParaRPr lang="en-US" sz="1200" dirty="0"/>
                        </a:p>
                      </a:txBody>
                      <a:tcPr marL="80012" marR="80012" marT="40006" marB="40006" anchor="ctr"/>
                    </a:tc>
                  </a:tr>
                  <a:tr h="55475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a:latin typeface="Cambria Math" charset="0"/>
                                  </a:rPr>
                                  <m:t>=</m:t>
                                </m:r>
                                <m:f>
                                  <m:fPr>
                                    <m:ctrlPr>
                                      <a:rPr lang="mr-IN" sz="1200" i="1">
                                        <a:latin typeface="Cambria Math" charset="0"/>
                                      </a:rPr>
                                    </m:ctrlPr>
                                  </m:fPr>
                                  <m:num>
                                    <m:r>
                                      <a:rPr lang="en-US" sz="1200">
                                        <a:latin typeface="Cambria Math" charset="0"/>
                                      </a:rPr>
                                      <m:t>1</m:t>
                                    </m:r>
                                  </m:num>
                                  <m:den>
                                    <m:sSub>
                                      <m:sSubPr>
                                        <m:ctrlPr>
                                          <a:rPr lang="en-US" sz="1200" i="1">
                                            <a:latin typeface="Cambria Math" charset="0"/>
                                          </a:rPr>
                                        </m:ctrlPr>
                                      </m:sSubPr>
                                      <m:e>
                                        <m:r>
                                          <a:rPr lang="en-US" sz="1200">
                                            <a:latin typeface="Cambria Math" charset="0"/>
                                          </a:rPr>
                                          <m:t>𝜉</m:t>
                                        </m:r>
                                      </m:e>
                                      <m:sub>
                                        <m:r>
                                          <a:rPr lang="en-US" sz="120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r>
                                  <a:rPr lang="en-US" sz="1200" smtClean="0">
                                    <a:latin typeface="Cambria Math" charset="0"/>
                                  </a:rPr>
                                  <m:t>=</m:t>
                                </m:r>
                                <m:r>
                                  <a:rPr lang="en-US" sz="1200" smtClean="0">
                                    <a:latin typeface="Cambria Math" charset="0"/>
                                  </a:rPr>
                                  <m:t>𝑝</m:t>
                                </m:r>
                              </m:oMath>
                            </m:oMathPara>
                          </a14:m>
                          <a:endParaRPr lang="en-US" sz="1200" b="0" dirty="0" smtClean="0">
                            <a:solidFill>
                              <a:srgbClr val="FF0000"/>
                            </a:solidFill>
                          </a:endParaRPr>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Sup>
                                      <m:sSubSupPr>
                                        <m:ctrlPr>
                                          <a:rPr lang="en-US" sz="1200" i="1" smtClean="0">
                                            <a:latin typeface="Cambria Math" charset="0"/>
                                          </a:rPr>
                                        </m:ctrlPr>
                                      </m:sSubSupPr>
                                      <m:e>
                                        <m:r>
                                          <a:rPr lang="en-US" sz="1200" smtClean="0">
                                            <a:latin typeface="Cambria Math" charset="0"/>
                                          </a:rPr>
                                          <m:t>𝜉</m:t>
                                        </m:r>
                                      </m:e>
                                      <m:sub>
                                        <m:r>
                                          <a:rPr lang="en-US" sz="1200" smtClean="0">
                                            <a:latin typeface="Cambria Math" charset="0"/>
                                          </a:rPr>
                                          <m:t>3</m:t>
                                        </m:r>
                                      </m:sub>
                                      <m:sup>
                                        <m:r>
                                          <a:rPr lang="en-US" sz="1200" smtClean="0">
                                            <a:latin typeface="Cambria Math" charset="0"/>
                                          </a:rPr>
                                          <m:t>2</m:t>
                                        </m:r>
                                      </m:sup>
                                    </m:sSubSup>
                                  </m:den>
                                </m:f>
                              </m:oMath>
                            </m:oMathPara>
                          </a14:m>
                          <a:endParaRPr lang="en-US" sz="1200" dirty="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r>
                                    <a:rPr lang="en-US" sz="1200" b="0" i="1" smtClean="0">
                                      <a:latin typeface="Cambria Math" charset="0"/>
                                    </a:rPr>
                                    <m:t>2</m:t>
                                  </m:r>
                                </m:sup>
                              </m:sSup>
                            </m:oMath>
                          </a14:m>
                          <a:endParaRPr lang="en-US" sz="1200" dirty="0"/>
                        </a:p>
                      </a:txBody>
                      <a:tcPr marL="80012" marR="80012" marT="40006" marB="40006" anchor="ctr"/>
                    </a:tc>
                  </a:tr>
                  <a:tr h="635537">
                    <a:tc>
                      <a:txBody>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r>
                                      <a:rPr lang="en-US" sz="1200" smtClean="0">
                                        <a:latin typeface="Cambria Math" charset="0"/>
                                      </a:rPr>
                                      <m:t>=</m:t>
                                    </m:r>
                                    <m:func>
                                      <m:funcPr>
                                        <m:ctrlPr>
                                          <a:rPr lang="en-US" sz="1200" i="1" smtClean="0">
                                            <a:latin typeface="Cambria Math" charset="0"/>
                                          </a:rPr>
                                        </m:ctrlPr>
                                      </m:funcPr>
                                      <m:fName>
                                        <m:r>
                                          <m:rPr>
                                            <m:sty m:val="p"/>
                                          </m:rPr>
                                          <a:rPr lang="en-US" sz="1200" smtClean="0">
                                            <a:latin typeface="Cambria Math" charset="0"/>
                                          </a:rPr>
                                          <m:t>log</m:t>
                                        </m:r>
                                      </m:fName>
                                      <m:e>
                                        <m:r>
                                          <a:rPr lang="en-US" sz="1200" smtClean="0">
                                            <a:latin typeface="Cambria Math" charset="0"/>
                                          </a:rPr>
                                          <m:t>𝑝</m:t>
                                        </m:r>
                                        <m:r>
                                          <a:rPr lang="en-US" sz="1200" smtClean="0">
                                            <a:latin typeface="Cambria Math" charset="0"/>
                                          </a:rPr>
                                          <m:t> =</m:t>
                                        </m:r>
                                      </m:e>
                                    </m:func>
                                    <m:func>
                                      <m:funcPr>
                                        <m:ctrlPr>
                                          <a:rPr lang="en-US" sz="1200" i="1" smtClean="0">
                                            <a:latin typeface="Cambria Math" charset="0"/>
                                          </a:rPr>
                                        </m:ctrlPr>
                                      </m:funcPr>
                                      <m:fName>
                                        <m:r>
                                          <m:rPr>
                                            <m:sty m:val="p"/>
                                          </m:rPr>
                                          <a:rPr lang="en-US" sz="1200" smtClean="0">
                                            <a:latin typeface="Cambria Math" charset="0"/>
                                          </a:rPr>
                                          <m:t>log</m:t>
                                        </m:r>
                                      </m:fName>
                                      <m:e>
                                        <m:f>
                                          <m:fPr>
                                            <m:ctrlPr>
                                              <a:rPr lang="mr-IN" sz="1200" i="1">
                                                <a:latin typeface="Cambria Math" charset="0"/>
                                              </a:rPr>
                                            </m:ctrlPr>
                                          </m:fPr>
                                          <m:num>
                                            <m:r>
                                              <a:rPr lang="en-US" sz="1200">
                                                <a:latin typeface="Cambria Math" charset="0"/>
                                              </a:rPr>
                                              <m:t>1</m:t>
                                            </m:r>
                                          </m:num>
                                          <m:den>
                                            <m:r>
                                              <a:rPr lang="en-US" sz="1200">
                                                <a:latin typeface="Cambria Math" charset="0"/>
                                              </a:rPr>
                                              <m:t>1+</m:t>
                                            </m:r>
                                            <m:sSup>
                                              <m:sSupPr>
                                                <m:ctrlPr>
                                                  <a:rPr lang="en-US" sz="1200" i="1">
                                                    <a:latin typeface="Cambria Math" charset="0"/>
                                                  </a:rPr>
                                                </m:ctrlPr>
                                              </m:sSupPr>
                                              <m:e>
                                                <m:r>
                                                  <a:rPr lang="en-US" sz="1200">
                                                    <a:latin typeface="Cambria Math" charset="0"/>
                                                  </a:rPr>
                                                  <m:t>𝑒</m:t>
                                                </m:r>
                                              </m:e>
                                              <m:sup>
                                                <m:r>
                                                  <a:rPr lang="en-US" sz="1200">
                                                    <a:latin typeface="Cambria Math" charset="0"/>
                                                  </a:rPr>
                                                  <m:t>−</m:t>
                                                </m:r>
                                                <m:sSup>
                                                  <m:sSupPr>
                                                    <m:ctrlPr>
                                                      <a:rPr lang="en-US" sz="1200" i="1">
                                                        <a:latin typeface="Cambria Math" charset="0"/>
                                                      </a:rPr>
                                                    </m:ctrlPr>
                                                  </m:sSupPr>
                                                  <m:e>
                                                    <m:r>
                                                      <a:rPr lang="en-US" sz="1200">
                                                        <a:latin typeface="Cambria Math" charset="0"/>
                                                      </a:rPr>
                                                      <m:t>𝑊</m:t>
                                                    </m:r>
                                                  </m:e>
                                                  <m:sup>
                                                    <m:r>
                                                      <a:rPr lang="en-US" sz="1200">
                                                        <a:latin typeface="Cambria Math" charset="0"/>
                                                      </a:rPr>
                                                      <m:t>𝑇</m:t>
                                                    </m:r>
                                                  </m:sup>
                                                </m:sSup>
                                                <m:r>
                                                  <a:rPr lang="en-US" sz="1200">
                                                    <a:latin typeface="Cambria Math" charset="0"/>
                                                  </a:rPr>
                                                  <m:t>𝑋</m:t>
                                                </m:r>
                                              </m:sup>
                                            </m:sSup>
                                          </m:den>
                                        </m:f>
                                      </m:e>
                                    </m:func>
                                  </m:e>
                                </m:func>
                              </m:oMath>
                            </m:oMathPara>
                          </a14:m>
                          <a:endParaRPr lang="en-US" sz="1200" dirty="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1</m:t>
                                    </m:r>
                                  </m:num>
                                  <m:den>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oMath>
                            </m:oMathPara>
                          </a14:m>
                          <a:endParaRPr lang="en-US" sz="1200" b="0" dirty="0" smtClean="0"/>
                        </a:p>
                      </a:txBody>
                      <a:tcPr marL="80012" marR="80012" marT="40006" marB="40006">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endParaRPr lang="en-US" sz="1200" dirty="0"/>
                        </a:p>
                      </a:txBody>
                      <a:tcPr marL="80012" marR="80012" marT="40006" marB="40006" anchor="ctr"/>
                    </a:tc>
                  </a:tr>
                  <a:tr h="483215">
                    <a:tc>
                      <a:txBody>
                        <a:bodyPr/>
                        <a:lstStyle/>
                        <a:p>
                          <a:pPr/>
                          <a14:m>
                            <m:oMathPara xmlns:m="http://schemas.openxmlformats.org/officeDocument/2006/math">
                              <m:oMathParaPr>
                                <m:jc m:val="centerGroup"/>
                              </m:oMathParaPr>
                              <m:oMath xmlns:m="http://schemas.openxmlformats.org/officeDocument/2006/math">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r>
                                  <a:rPr lang="en-US" sz="1200" smtClean="0">
                                    <a:latin typeface="Cambria Math" charset="0"/>
                                  </a:rPr>
                                  <m:t>=−</m:t>
                                </m:r>
                                <m:r>
                                  <a:rPr lang="en-US" sz="1200" smtClean="0">
                                    <a:latin typeface="Cambria Math" charset="0"/>
                                  </a:rPr>
                                  <m:t>𝑦</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oMath>
                            </m:oMathPara>
                          </a14:m>
                          <a:endParaRPr lang="en-US" sz="1200" b="0" dirty="0" smtClean="0"/>
                        </a:p>
                      </a:txBody>
                      <a:tcPr marL="80012" marR="80012" marT="40006" marB="40006" anchor="ctr"/>
                    </a:tc>
                    <a:tc>
                      <a:txBody>
                        <a:bodyPr/>
                        <a:lstStyle/>
                        <a:p>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r>
                                      <a:rPr lang="en-US" sz="1200" smtClean="0">
                                        <a:latin typeface="Cambria Math" charset="0"/>
                                      </a:rPr>
                                      <m:t>ℒ</m:t>
                                    </m:r>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r>
                                  <a:rPr lang="en-US" sz="1200" smtClean="0">
                                    <a:latin typeface="Cambria Math" charset="0"/>
                                  </a:rPr>
                                  <m:t>=−</m:t>
                                </m:r>
                                <m:r>
                                  <a:rPr lang="en-US" sz="1200" smtClean="0">
                                    <a:latin typeface="Cambria Math" charset="0"/>
                                  </a:rPr>
                                  <m:t>𝑦</m:t>
                                </m:r>
                              </m:oMath>
                            </m:oMathPara>
                          </a14:m>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smtClean="0">
                                    <a:latin typeface="Cambria Math" charset="0"/>
                                  </a:rPr>
                                  <m:t>−</m:t>
                                </m:r>
                                <m:func>
                                  <m:funcPr>
                                    <m:ctrlPr>
                                      <a:rPr lang="en-US" sz="1200" b="0" i="1" smtClean="0">
                                        <a:latin typeface="Cambria Math" charset="0"/>
                                      </a:rPr>
                                    </m:ctrlPr>
                                  </m:funcPr>
                                  <m:fName>
                                    <m:r>
                                      <m:rPr>
                                        <m:sty m:val="p"/>
                                      </m:rPr>
                                      <a:rPr lang="en-US" sz="1200" i="0" smtClean="0">
                                        <a:latin typeface="Cambria Math" charset="0"/>
                                      </a:rPr>
                                      <m:t>log</m:t>
                                    </m:r>
                                  </m:fName>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func>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−1</m:t>
                                </m:r>
                              </m:oMath>
                            </m:oMathPara>
                          </a14:m>
                          <a:endParaRPr lang="en-US" sz="1200" dirty="0"/>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3</a:t>
                          </a:r>
                          <a14:m>
                            <m:oMath xmlns:m="http://schemas.openxmlformats.org/officeDocument/2006/math">
                              <m:sSup>
                                <m:sSupPr>
                                  <m:ctrlPr>
                                    <a:rPr lang="en-US" sz="1200" i="1" smtClean="0">
                                      <a:latin typeface="Cambria Math" charset="0"/>
                                    </a:rPr>
                                  </m:ctrlPr>
                                </m:sSupPr>
                                <m:e>
                                  <m:r>
                                    <a:rPr lang="en-US" sz="1200">
                                      <a:latin typeface="Cambria Math" charset="0"/>
                                    </a:rPr>
                                    <m:t>𝑒</m:t>
                                  </m:r>
                                </m:e>
                                <m:sup>
                                  <m:r>
                                    <a:rPr lang="en-US" sz="1200">
                                      <a:latin typeface="Cambria Math" charset="0"/>
                                    </a:rPr>
                                    <m:t>−</m:t>
                                  </m:r>
                                  <m:r>
                                    <a:rPr lang="en-US" sz="1200" b="0" i="1" smtClean="0">
                                      <a:latin typeface="Cambria Math" charset="0"/>
                                    </a:rPr>
                                    <m:t>9</m:t>
                                  </m:r>
                                </m:sup>
                              </m:sSup>
                              <m:sSup>
                                <m:sSupPr>
                                  <m:ctrlPr>
                                    <a:rPr lang="en-US" sz="1200" b="0" i="1" smtClean="0">
                                      <a:latin typeface="Cambria Math" charset="0"/>
                                    </a:rPr>
                                  </m:ctrlPr>
                                </m:sSupPr>
                                <m:e>
                                  <m:d>
                                    <m:dPr>
                                      <m:ctrlPr>
                                        <a:rPr lang="mr-IN" sz="1200" b="0" i="1" smtClean="0">
                                          <a:latin typeface="Cambria Math" charset="0"/>
                                        </a:rPr>
                                      </m:ctrlPr>
                                    </m:dPr>
                                    <m:e>
                                      <m:f>
                                        <m:fPr>
                                          <m:ctrlPr>
                                            <a:rPr lang="en-US" sz="1200" b="0" i="1" smtClean="0">
                                              <a:latin typeface="Cambria Math" charset="0"/>
                                            </a:rPr>
                                          </m:ctrlPr>
                                        </m:fPr>
                                        <m:num>
                                          <m:r>
                                            <a:rPr lang="en-US" sz="1200" b="0" i="1" smtClean="0">
                                              <a:latin typeface="Cambria Math" charset="0"/>
                                            </a:rPr>
                                            <m:t>1</m:t>
                                          </m:r>
                                        </m:num>
                                        <m:den>
                                          <m:r>
                                            <a:rPr lang="en-US" sz="1200" b="0" i="1" smtClean="0">
                                              <a:latin typeface="Cambria Math" charset="0"/>
                                            </a:rPr>
                                            <m:t>1+</m:t>
                                          </m:r>
                                          <m:sSup>
                                            <m:sSupPr>
                                              <m:ctrlPr>
                                                <a:rPr lang="en-US" sz="1200" b="0" i="1" smtClean="0">
                                                  <a:latin typeface="Cambria Math" charset="0"/>
                                                </a:rPr>
                                              </m:ctrlPr>
                                            </m:sSupPr>
                                            <m:e>
                                              <m:r>
                                                <a:rPr lang="en-US" sz="1200" b="0" i="1" smtClean="0">
                                                  <a:latin typeface="Cambria Math" charset="0"/>
                                                </a:rPr>
                                                <m:t>𝑒</m:t>
                                              </m:r>
                                            </m:e>
                                            <m:sup>
                                              <m:r>
                                                <a:rPr lang="en-US" sz="1200" b="0" i="1" smtClean="0">
                                                  <a:latin typeface="Cambria Math" charset="0"/>
                                                </a:rPr>
                                                <m:t>−9</m:t>
                                              </m:r>
                                            </m:sup>
                                          </m:sSup>
                                        </m:den>
                                      </m:f>
                                    </m:e>
                                  </m:d>
                                </m:e>
                                <m:sup/>
                              </m:sSup>
                            </m:oMath>
                          </a14:m>
                          <a:r>
                            <a:rPr lang="en-US" sz="1200" dirty="0" smtClean="0"/>
                            <a:t> </a:t>
                          </a:r>
                          <a:endParaRPr lang="en-US" sz="1200" dirty="0"/>
                        </a:p>
                      </a:txBody>
                      <a:tcPr marL="80012" marR="80012" marT="40006" marB="40006" anchor="ctr"/>
                    </a:tc>
                  </a:tr>
                  <a:tr h="103465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200" i="1" smtClean="0">
                                        <a:latin typeface="Cambria Math" charset="0"/>
                                      </a:rPr>
                                    </m:ctrlPr>
                                  </m:fPr>
                                  <m:num>
                                    <m:r>
                                      <a:rPr lang="en-US" sz="1200" smtClean="0">
                                        <a:latin typeface="Cambria Math" charset="0"/>
                                      </a:rPr>
                                      <m:t>𝑑</m:t>
                                    </m:r>
                                    <m:sSubSup>
                                      <m:sSubSupPr>
                                        <m:ctrlPr>
                                          <a:rPr lang="en-US" sz="1200" i="1" smtClean="0">
                                            <a:latin typeface="Cambria Math" charset="0"/>
                                          </a:rPr>
                                        </m:ctrlPr>
                                      </m:sSubSupPr>
                                      <m:e>
                                        <m:r>
                                          <a:rPr lang="en-US" sz="1200" smtClean="0">
                                            <a:latin typeface="Cambria Math" charset="0"/>
                                          </a:rPr>
                                          <m:t>ℒ</m:t>
                                        </m:r>
                                      </m:e>
                                      <m:sub>
                                        <m:r>
                                          <a:rPr lang="en-US" sz="1200" smtClean="0">
                                            <a:latin typeface="Cambria Math" charset="0"/>
                                          </a:rPr>
                                          <m:t>𝑖</m:t>
                                        </m:r>
                                      </m:sub>
                                      <m:sup>
                                        <m:r>
                                          <a:rPr lang="en-US" sz="1200" smtClean="0">
                                            <a:latin typeface="Cambria Math" charset="0"/>
                                          </a:rPr>
                                          <m:t>𝐴</m:t>
                                        </m:r>
                                      </m:sup>
                                    </m:sSubSup>
                                  </m:num>
                                  <m:den>
                                    <m:r>
                                      <a:rPr lang="en-US" sz="1200" smtClean="0">
                                        <a:latin typeface="Cambria Math" charset="0"/>
                                      </a:rPr>
                                      <m:t>𝑑𝑊</m:t>
                                    </m:r>
                                  </m:den>
                                </m:f>
                                <m:r>
                                  <a:rPr lang="en-US" sz="1200" smtClean="0">
                                    <a:latin typeface="Cambria Math" charset="0"/>
                                  </a:rPr>
                                  <m:t>=</m:t>
                                </m:r>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ℒ</m:t>
                                        </m:r>
                                      </m:e>
                                      <m:sub>
                                        <m:r>
                                          <a:rPr lang="en-US" sz="1200" smtClean="0">
                                            <a:latin typeface="Cambria Math" charset="0"/>
                                          </a:rPr>
                                          <m:t>𝑖</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5</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4</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3</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2</m:t>
                                        </m:r>
                                      </m:sub>
                                    </m:sSub>
                                  </m:num>
                                  <m:den>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den>
                                </m:f>
                                <m:f>
                                  <m:fPr>
                                    <m:ctrlPr>
                                      <a:rPr lang="mr-IN" sz="1200" i="1" smtClean="0">
                                        <a:latin typeface="Cambria Math" charset="0"/>
                                      </a:rPr>
                                    </m:ctrlPr>
                                  </m:fPr>
                                  <m:num>
                                    <m:r>
                                      <a:rPr lang="en-US" sz="1200" smtClean="0">
                                        <a:latin typeface="Cambria Math" charset="0"/>
                                      </a:rPr>
                                      <m:t>𝑑</m:t>
                                    </m:r>
                                    <m:sSub>
                                      <m:sSubPr>
                                        <m:ctrlPr>
                                          <a:rPr lang="en-US" sz="1200" i="1" smtClean="0">
                                            <a:latin typeface="Cambria Math" charset="0"/>
                                          </a:rPr>
                                        </m:ctrlPr>
                                      </m:sSubPr>
                                      <m:e>
                                        <m:r>
                                          <a:rPr lang="en-US" sz="1200" smtClean="0">
                                            <a:latin typeface="Cambria Math" charset="0"/>
                                          </a:rPr>
                                          <m:t>𝜉</m:t>
                                        </m:r>
                                      </m:e>
                                      <m:sub>
                                        <m:r>
                                          <a:rPr lang="en-US" sz="1200" smtClean="0">
                                            <a:latin typeface="Cambria Math" charset="0"/>
                                          </a:rPr>
                                          <m:t>1</m:t>
                                        </m:r>
                                      </m:sub>
                                    </m:sSub>
                                  </m:num>
                                  <m:den>
                                    <m:r>
                                      <a:rPr lang="en-US" sz="1200" smtClean="0">
                                        <a:latin typeface="Cambria Math" charset="0"/>
                                      </a:rPr>
                                      <m:t>𝑑𝑊</m:t>
                                    </m:r>
                                  </m:den>
                                </m:f>
                              </m:oMath>
                            </m:oMathPara>
                          </a14:m>
                          <a:endParaRPr lang="en-US" sz="1200" dirty="0"/>
                        </a:p>
                        <a:p>
                          <a:endParaRPr lang="en-US" sz="1200" b="0" dirty="0" smtClean="0"/>
                        </a:p>
                      </a:txBody>
                      <a:tcPr marL="80012" marR="80012" marT="40006" marB="40006" anchor="ct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smtClean="0">
                                    <a:latin typeface="Cambria Math" charset="0"/>
                                  </a:rPr>
                                  <m:t>−3</m:t>
                                </m:r>
                              </m:oMath>
                            </m:oMathPara>
                          </a14:m>
                          <a:endParaRPr lang="en-US" sz="1200" dirty="0"/>
                        </a:p>
                      </a:txBody>
                      <a:tcPr marL="80012" marR="80012" marT="40006" marB="40006"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178504737"/>
                  </p:ext>
                </p:extLst>
              </p:nvPr>
            </p:nvGraphicFramePr>
            <p:xfrm>
              <a:off x="1805909" y="1771023"/>
              <a:ext cx="8186749" cy="4576643"/>
            </p:xfrm>
            <a:graphic>
              <a:graphicData uri="http://schemas.openxmlformats.org/drawingml/2006/table">
                <a:tbl>
                  <a:tblPr firstRow="1" bandRow="1">
                    <a:tableStyleId>{073A0DAA-6AF3-43AB-8588-CEC1D06C72B9}</a:tableStyleId>
                  </a:tblPr>
                  <a:tblGrid>
                    <a:gridCol w="2073025"/>
                    <a:gridCol w="1374759"/>
                    <a:gridCol w="1579655"/>
                    <a:gridCol w="1579655"/>
                    <a:gridCol w="1579655"/>
                  </a:tblGrid>
                  <a:tr h="45340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dirty="0" smtClean="0"/>
                            <a:t>Variables</a:t>
                          </a:r>
                          <a:endParaRPr lang="en-US" sz="1200" b="0" dirty="0" smtClean="0">
                            <a:latin typeface="Karla" charset="0"/>
                            <a:ea typeface="Karla" charset="0"/>
                            <a:cs typeface="Karla" charset="0"/>
                          </a:endParaRPr>
                        </a:p>
                      </a:txBody>
                      <a:tcPr marL="80012" marR="80012" marT="40006" marB="40006" anchor="ctr"/>
                    </a:tc>
                    <a:tc>
                      <a:txBody>
                        <a:bodyPr/>
                        <a:lstStyle/>
                        <a:p>
                          <a:pPr algn="ctr"/>
                          <a:r>
                            <a:rPr lang="en-US" sz="1200" dirty="0" smtClean="0">
                              <a:solidFill>
                                <a:schemeClr val="tx1">
                                  <a:lumMod val="75000"/>
                                  <a:lumOff val="25000"/>
                                </a:schemeClr>
                              </a:solidFill>
                            </a:rPr>
                            <a:t>derivatives</a:t>
                          </a:r>
                          <a:endParaRPr lang="en-US" sz="1200" dirty="0">
                            <a:solidFill>
                              <a:schemeClr val="tx1">
                                <a:lumMod val="75000"/>
                                <a:lumOff val="25000"/>
                              </a:schemeClr>
                            </a:solidFill>
                            <a:latin typeface="Karla" charset="0"/>
                            <a:ea typeface="Karla" charset="0"/>
                            <a:cs typeface="Karla" charset="0"/>
                          </a:endParaRPr>
                        </a:p>
                      </a:txBody>
                      <a:tcPr marL="80012" marR="80012" marT="40006" marB="40006" anchor="ctr">
                        <a:solidFill>
                          <a:schemeClr val="accent6">
                            <a:lumMod val="40000"/>
                            <a:lumOff val="60000"/>
                          </a:schemeClr>
                        </a:solidFill>
                      </a:tcPr>
                    </a:tc>
                    <a:tc>
                      <a:txBody>
                        <a:bodyPr/>
                        <a:lstStyle/>
                        <a:p>
                          <a:pPr algn="ctr"/>
                          <a:r>
                            <a:rPr lang="en-US" sz="1200" dirty="0" smtClean="0">
                              <a:latin typeface="Karla" charset="0"/>
                              <a:ea typeface="Karla" charset="0"/>
                              <a:cs typeface="Karla" charset="0"/>
                            </a:rPr>
                            <a:t>Value of</a:t>
                          </a:r>
                          <a:r>
                            <a:rPr lang="en-US" sz="1200" baseline="0" dirty="0" smtClean="0">
                              <a:latin typeface="Karla" charset="0"/>
                              <a:ea typeface="Karla" charset="0"/>
                              <a:cs typeface="Karla" charset="0"/>
                            </a:rPr>
                            <a:t> the variable</a:t>
                          </a:r>
                          <a:endParaRPr lang="en-US" sz="1200" dirty="0">
                            <a:latin typeface="Karla" charset="0"/>
                            <a:ea typeface="Karla" charset="0"/>
                            <a:cs typeface="Karla" charset="0"/>
                          </a:endParaRPr>
                        </a:p>
                      </a:txBody>
                      <a:tcPr marL="80012" marR="80012" marT="40006" marB="40006" anchor="ctr"/>
                    </a:tc>
                    <a:tc>
                      <a:txBody>
                        <a:bodyPr/>
                        <a:lstStyle/>
                        <a:p>
                          <a:pPr algn="ctr"/>
                          <a:r>
                            <a:rPr lang="en-US" sz="1200" dirty="0" smtClean="0">
                              <a:latin typeface="Karla" charset="0"/>
                              <a:ea typeface="Karla" charset="0"/>
                              <a:cs typeface="Karla" charset="0"/>
                            </a:rPr>
                            <a:t>Value of the partial derivative</a:t>
                          </a:r>
                          <a:endParaRPr lang="en-US" sz="1200" dirty="0">
                            <a:latin typeface="Karla" charset="0"/>
                            <a:ea typeface="Karla" charset="0"/>
                            <a:cs typeface="Karla" charset="0"/>
                          </a:endParaRPr>
                        </a:p>
                      </a:txBody>
                      <a:tcPr marL="80012" marR="80012" marT="40006" marB="40006" anchor="ctr"/>
                    </a:tc>
                    <a:tc>
                      <a:txBody>
                        <a:bodyPr/>
                        <a:lstStyle/>
                        <a:p>
                          <a:endParaRPr lang="en-US"/>
                        </a:p>
                      </a:txBody>
                      <a:tcPr marL="80012" marR="80012" marT="40006" marB="40006" anchor="ctr">
                        <a:blipFill rotWithShape="0">
                          <a:blip r:embed="rId2"/>
                          <a:stretch>
                            <a:fillRect l="-419305" t="-1351" r="-1544" b="-918919"/>
                          </a:stretch>
                        </a:blipFill>
                      </a:tcPr>
                    </a:tc>
                  </a:tr>
                  <a:tr h="450383">
                    <a:tc>
                      <a:txBody>
                        <a:bodyPr/>
                        <a:lstStyle/>
                        <a:p>
                          <a:endParaRPr lang="en-US"/>
                        </a:p>
                      </a:txBody>
                      <a:tcPr marL="80012" marR="80012" marT="40006" marB="40006" anchor="ctr">
                        <a:blipFill rotWithShape="0">
                          <a:blip r:embed="rId2"/>
                          <a:stretch>
                            <a:fillRect l="-294" t="-100000" r="-296471" b="-806667"/>
                          </a:stretch>
                        </a:blipFill>
                      </a:tcPr>
                    </a:tc>
                    <a:tc>
                      <a:txBody>
                        <a:bodyPr/>
                        <a:lstStyle/>
                        <a:p>
                          <a:endParaRPr lang="en-US"/>
                        </a:p>
                      </a:txBody>
                      <a:tcPr marL="80012" marR="80012" marT="40006" marB="40006">
                        <a:blipFill rotWithShape="0">
                          <a:blip r:embed="rId2"/>
                          <a:stretch>
                            <a:fillRect l="-150885" t="-100000" r="-346018" b="-806667"/>
                          </a:stretch>
                        </a:blipFill>
                      </a:tcPr>
                    </a:tc>
                    <a:tc>
                      <a:txBody>
                        <a:bodyPr/>
                        <a:lstStyle/>
                        <a:p>
                          <a:endParaRPr lang="en-US"/>
                        </a:p>
                      </a:txBody>
                      <a:tcPr marL="80012" marR="80012" marT="40006" marB="40006" anchor="ctr">
                        <a:blipFill rotWithShape="0">
                          <a:blip r:embed="rId2"/>
                          <a:stretch>
                            <a:fillRect l="-218919" t="-100000" r="-201931" b="-806667"/>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200" b="0" dirty="0" smtClean="0"/>
                            <a:t>-3</a:t>
                          </a:r>
                        </a:p>
                      </a:txBody>
                      <a:tcPr marL="80012" marR="80012" marT="40006" marB="40006" anchor="ctr"/>
                    </a:tc>
                  </a:tr>
                  <a:tr h="482350">
                    <a:tc>
                      <a:txBody>
                        <a:bodyPr/>
                        <a:lstStyle/>
                        <a:p>
                          <a:endParaRPr lang="en-US"/>
                        </a:p>
                      </a:txBody>
                      <a:tcPr marL="80012" marR="80012" marT="40006" marB="40006" anchor="ctr">
                        <a:blipFill rotWithShape="0">
                          <a:blip r:embed="rId2"/>
                          <a:stretch>
                            <a:fillRect l="-294" t="-189873" r="-296471" b="-665823"/>
                          </a:stretch>
                        </a:blipFill>
                      </a:tcPr>
                    </a:tc>
                    <a:tc>
                      <a:txBody>
                        <a:bodyPr/>
                        <a:lstStyle/>
                        <a:p>
                          <a:endParaRPr lang="en-US"/>
                        </a:p>
                      </a:txBody>
                      <a:tcPr marL="80012" marR="80012" marT="40006" marB="40006">
                        <a:blipFill rotWithShape="0">
                          <a:blip r:embed="rId2"/>
                          <a:stretch>
                            <a:fillRect l="-150885" t="-189873" r="-346018" b="-665823"/>
                          </a:stretch>
                        </a:blipFill>
                      </a:tcPr>
                    </a:tc>
                    <a:tc>
                      <a:txBody>
                        <a:bodyPr/>
                        <a:lstStyle/>
                        <a:p>
                          <a:endParaRPr lang="en-US"/>
                        </a:p>
                      </a:txBody>
                      <a:tcPr marL="80012" marR="80012" marT="40006" marB="40006" anchor="ctr">
                        <a:blipFill rotWithShape="0">
                          <a:blip r:embed="rId2"/>
                          <a:stretch>
                            <a:fillRect l="-218919" t="-189873" r="-201931" b="-665823"/>
                          </a:stretch>
                        </a:blipFill>
                      </a:tcPr>
                    </a:tc>
                    <a:tc>
                      <a:txBody>
                        <a:bodyPr/>
                        <a:lstStyle/>
                        <a:p>
                          <a:endParaRPr lang="en-US"/>
                        </a:p>
                      </a:txBody>
                      <a:tcPr marL="80012" marR="80012" marT="40006" marB="40006" anchor="ctr">
                        <a:blipFill rotWithShape="0">
                          <a:blip r:embed="rId2"/>
                          <a:stretch>
                            <a:fillRect l="-317692" t="-189873" r="-101154" b="-665823"/>
                          </a:stretch>
                        </a:blipFill>
                      </a:tcPr>
                    </a:tc>
                    <a:tc>
                      <a:txBody>
                        <a:bodyPr/>
                        <a:lstStyle/>
                        <a:p>
                          <a:endParaRPr lang="en-US"/>
                        </a:p>
                      </a:txBody>
                      <a:tcPr marL="80012" marR="80012" marT="40006" marB="40006" anchor="ctr">
                        <a:blipFill rotWithShape="0">
                          <a:blip r:embed="rId2"/>
                          <a:stretch>
                            <a:fillRect l="-419305" t="-189873" r="-1544" b="-665823"/>
                          </a:stretch>
                        </a:blipFill>
                      </a:tcPr>
                    </a:tc>
                  </a:tr>
                  <a:tr h="482350">
                    <a:tc>
                      <a:txBody>
                        <a:bodyPr/>
                        <a:lstStyle/>
                        <a:p>
                          <a:endParaRPr lang="en-US"/>
                        </a:p>
                      </a:txBody>
                      <a:tcPr marL="80012" marR="80012" marT="40006" marB="40006" anchor="ctr">
                        <a:blipFill rotWithShape="0">
                          <a:blip r:embed="rId2"/>
                          <a:stretch>
                            <a:fillRect l="-294" t="-289873" r="-296471" b="-565823"/>
                          </a:stretch>
                        </a:blipFill>
                      </a:tcPr>
                    </a:tc>
                    <a:tc>
                      <a:txBody>
                        <a:bodyPr/>
                        <a:lstStyle/>
                        <a:p>
                          <a:endParaRPr lang="en-US"/>
                        </a:p>
                      </a:txBody>
                      <a:tcPr marL="80012" marR="80012" marT="40006" marB="40006">
                        <a:blipFill rotWithShape="0">
                          <a:blip r:embed="rId2"/>
                          <a:stretch>
                            <a:fillRect l="-150885" t="-289873" r="-346018" b="-565823"/>
                          </a:stretch>
                        </a:blipFill>
                      </a:tcPr>
                    </a:tc>
                    <a:tc>
                      <a:txBody>
                        <a:bodyPr/>
                        <a:lstStyle/>
                        <a:p>
                          <a:endParaRPr lang="en-US"/>
                        </a:p>
                      </a:txBody>
                      <a:tcPr marL="80012" marR="80012" marT="40006" marB="40006" anchor="ctr">
                        <a:blipFill rotWithShape="0">
                          <a:blip r:embed="rId2"/>
                          <a:stretch>
                            <a:fillRect l="-218919" t="-289873" r="-201931" b="-565823"/>
                          </a:stretch>
                        </a:blipFill>
                      </a:tcPr>
                    </a:tc>
                    <a:tc>
                      <a:txBody>
                        <a:bodyPr/>
                        <a:lstStyle/>
                        <a:p>
                          <a:pPr algn="ctr"/>
                          <a:r>
                            <a:rPr lang="en-US" sz="1200" dirty="0" smtClean="0"/>
                            <a:t>1</a:t>
                          </a: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419305" t="-289873" r="-1544" b="-565823"/>
                          </a:stretch>
                        </a:blipFill>
                      </a:tcPr>
                    </a:tc>
                  </a:tr>
                  <a:tr h="554756">
                    <a:tc>
                      <a:txBody>
                        <a:bodyPr/>
                        <a:lstStyle/>
                        <a:p>
                          <a:endParaRPr lang="en-US"/>
                        </a:p>
                      </a:txBody>
                      <a:tcPr marL="80012" marR="80012" marT="40006" marB="40006" anchor="ctr">
                        <a:blipFill rotWithShape="0">
                          <a:blip r:embed="rId2"/>
                          <a:stretch>
                            <a:fillRect l="-294" t="-338462" r="-296471" b="-391209"/>
                          </a:stretch>
                        </a:blipFill>
                      </a:tcPr>
                    </a:tc>
                    <a:tc>
                      <a:txBody>
                        <a:bodyPr/>
                        <a:lstStyle/>
                        <a:p>
                          <a:endParaRPr lang="en-US"/>
                        </a:p>
                      </a:txBody>
                      <a:tcPr marL="80012" marR="80012" marT="40006" marB="40006">
                        <a:blipFill rotWithShape="0">
                          <a:blip r:embed="rId2"/>
                          <a:stretch>
                            <a:fillRect l="-150885" t="-338462" r="-346018" b="-391209"/>
                          </a:stretch>
                        </a:blipFill>
                      </a:tcPr>
                    </a:tc>
                    <a:tc>
                      <a:txBody>
                        <a:bodyPr/>
                        <a:lstStyle/>
                        <a:p>
                          <a:endParaRPr lang="en-US"/>
                        </a:p>
                      </a:txBody>
                      <a:tcPr marL="80012" marR="80012" marT="40006" marB="40006" anchor="ctr">
                        <a:blipFill rotWithShape="0">
                          <a:blip r:embed="rId2"/>
                          <a:stretch>
                            <a:fillRect l="-218919" t="-338462" r="-201931" b="-391209"/>
                          </a:stretch>
                        </a:blipFill>
                      </a:tcPr>
                    </a:tc>
                    <a:tc>
                      <a:txBody>
                        <a:bodyPr/>
                        <a:lstStyle/>
                        <a:p>
                          <a:endParaRPr lang="en-US"/>
                        </a:p>
                      </a:txBody>
                      <a:tcPr marL="80012" marR="80012" marT="40006" marB="40006" anchor="ctr">
                        <a:blipFill rotWithShape="0">
                          <a:blip r:embed="rId2"/>
                          <a:stretch>
                            <a:fillRect l="-317692" t="-338462" r="-101154" b="-391209"/>
                          </a:stretch>
                        </a:blipFill>
                      </a:tcPr>
                    </a:tc>
                    <a:tc>
                      <a:txBody>
                        <a:bodyPr/>
                        <a:lstStyle/>
                        <a:p>
                          <a:endParaRPr lang="en-US"/>
                        </a:p>
                      </a:txBody>
                      <a:tcPr marL="80012" marR="80012" marT="40006" marB="40006" anchor="ctr">
                        <a:blipFill rotWithShape="0">
                          <a:blip r:embed="rId2"/>
                          <a:stretch>
                            <a:fillRect l="-419305" t="-338462" r="-1544" b="-391209"/>
                          </a:stretch>
                        </a:blipFill>
                      </a:tcPr>
                    </a:tc>
                  </a:tr>
                  <a:tr h="635537">
                    <a:tc>
                      <a:txBody>
                        <a:bodyPr/>
                        <a:lstStyle/>
                        <a:p>
                          <a:endParaRPr lang="en-US"/>
                        </a:p>
                      </a:txBody>
                      <a:tcPr marL="80012" marR="80012" marT="40006" marB="40006" anchor="ctr">
                        <a:blipFill rotWithShape="0">
                          <a:blip r:embed="rId2"/>
                          <a:stretch>
                            <a:fillRect l="-294" t="-380000" r="-296471" b="-239048"/>
                          </a:stretch>
                        </a:blipFill>
                      </a:tcPr>
                    </a:tc>
                    <a:tc>
                      <a:txBody>
                        <a:bodyPr/>
                        <a:lstStyle/>
                        <a:p>
                          <a:endParaRPr lang="en-US"/>
                        </a:p>
                      </a:txBody>
                      <a:tcPr marL="80012" marR="80012" marT="40006" marB="40006">
                        <a:blipFill rotWithShape="0">
                          <a:blip r:embed="rId2"/>
                          <a:stretch>
                            <a:fillRect l="-150885" t="-380000" r="-346018" b="-239048"/>
                          </a:stretch>
                        </a:blipFill>
                      </a:tcPr>
                    </a:tc>
                    <a:tc>
                      <a:txBody>
                        <a:bodyPr/>
                        <a:lstStyle/>
                        <a:p>
                          <a:endParaRPr lang="en-US"/>
                        </a:p>
                      </a:txBody>
                      <a:tcPr marL="80012" marR="80012" marT="40006" marB="40006" anchor="ctr">
                        <a:blipFill rotWithShape="0">
                          <a:blip r:embed="rId2"/>
                          <a:stretch>
                            <a:fillRect l="-218919" t="-380000" r="-201931" b="-239048"/>
                          </a:stretch>
                        </a:blipFill>
                      </a:tcPr>
                    </a:tc>
                    <a:tc>
                      <a:txBody>
                        <a:bodyPr/>
                        <a:lstStyle/>
                        <a:p>
                          <a:endParaRPr lang="en-US"/>
                        </a:p>
                      </a:txBody>
                      <a:tcPr marL="80012" marR="80012" marT="40006" marB="40006" anchor="ctr">
                        <a:blipFill rotWithShape="0">
                          <a:blip r:embed="rId2"/>
                          <a:stretch>
                            <a:fillRect l="-317692" t="-380000" r="-101154" b="-239048"/>
                          </a:stretch>
                        </a:blipFill>
                      </a:tcPr>
                    </a:tc>
                    <a:tc>
                      <a:txBody>
                        <a:bodyPr/>
                        <a:lstStyle/>
                        <a:p>
                          <a:endParaRPr lang="en-US"/>
                        </a:p>
                      </a:txBody>
                      <a:tcPr marL="80012" marR="80012" marT="40006" marB="40006" anchor="ctr">
                        <a:blipFill rotWithShape="0">
                          <a:blip r:embed="rId2"/>
                          <a:stretch>
                            <a:fillRect l="-419305" t="-380000" r="-1544" b="-239048"/>
                          </a:stretch>
                        </a:blipFill>
                      </a:tcPr>
                    </a:tc>
                  </a:tr>
                  <a:tr h="483215">
                    <a:tc>
                      <a:txBody>
                        <a:bodyPr/>
                        <a:lstStyle/>
                        <a:p>
                          <a:endParaRPr lang="en-US"/>
                        </a:p>
                      </a:txBody>
                      <a:tcPr marL="80012" marR="80012" marT="40006" marB="40006" anchor="ctr">
                        <a:blipFill rotWithShape="0">
                          <a:blip r:embed="rId2"/>
                          <a:stretch>
                            <a:fillRect l="-294" t="-637975" r="-296471" b="-217722"/>
                          </a:stretch>
                        </a:blipFill>
                      </a:tcPr>
                    </a:tc>
                    <a:tc>
                      <a:txBody>
                        <a:bodyPr/>
                        <a:lstStyle/>
                        <a:p>
                          <a:endParaRPr lang="en-US"/>
                        </a:p>
                      </a:txBody>
                      <a:tcPr marL="80012" marR="80012" marT="40006" marB="40006">
                        <a:blipFill rotWithShape="0">
                          <a:blip r:embed="rId2"/>
                          <a:stretch>
                            <a:fillRect l="-150885" t="-637975" r="-346018" b="-217722"/>
                          </a:stretch>
                        </a:blipFill>
                      </a:tcPr>
                    </a:tc>
                    <a:tc>
                      <a:txBody>
                        <a:bodyPr/>
                        <a:lstStyle/>
                        <a:p>
                          <a:endParaRPr lang="en-US"/>
                        </a:p>
                      </a:txBody>
                      <a:tcPr marL="80012" marR="80012" marT="40006" marB="40006" anchor="ctr">
                        <a:blipFill rotWithShape="0">
                          <a:blip r:embed="rId2"/>
                          <a:stretch>
                            <a:fillRect l="-218919" t="-637975" r="-201931" b="-217722"/>
                          </a:stretch>
                        </a:blipFill>
                      </a:tcPr>
                    </a:tc>
                    <a:tc>
                      <a:txBody>
                        <a:bodyPr/>
                        <a:lstStyle/>
                        <a:p>
                          <a:endParaRPr lang="en-US"/>
                        </a:p>
                      </a:txBody>
                      <a:tcPr marL="80012" marR="80012" marT="40006" marB="40006" anchor="ctr">
                        <a:blipFill rotWithShape="0">
                          <a:blip r:embed="rId2"/>
                          <a:stretch>
                            <a:fillRect l="-317692" t="-637975" r="-101154" b="-217722"/>
                          </a:stretch>
                        </a:blipFill>
                      </a:tcPr>
                    </a:tc>
                    <a:tc>
                      <a:txBody>
                        <a:bodyPr/>
                        <a:lstStyle/>
                        <a:p>
                          <a:endParaRPr lang="en-US"/>
                        </a:p>
                      </a:txBody>
                      <a:tcPr marL="80012" marR="80012" marT="40006" marB="40006" anchor="ctr">
                        <a:blipFill rotWithShape="0">
                          <a:blip r:embed="rId2"/>
                          <a:stretch>
                            <a:fillRect l="-419305" t="-637975" r="-1544" b="-217722"/>
                          </a:stretch>
                        </a:blipFill>
                      </a:tcPr>
                    </a:tc>
                  </a:tr>
                  <a:tr h="1034652">
                    <a:tc>
                      <a:txBody>
                        <a:bodyPr/>
                        <a:lstStyle/>
                        <a:p>
                          <a:endParaRPr lang="en-US"/>
                        </a:p>
                      </a:txBody>
                      <a:tcPr marL="80012" marR="80012" marT="40006" marB="40006" anchor="ctr">
                        <a:blipFill rotWithShape="0">
                          <a:blip r:embed="rId2"/>
                          <a:stretch>
                            <a:fillRect l="-294" t="-342941" r="-296471" b="-1176"/>
                          </a:stretch>
                        </a:blipFill>
                      </a:tcPr>
                    </a:tc>
                    <a:tc>
                      <a:txBody>
                        <a:bodyPr/>
                        <a:lstStyle/>
                        <a:p>
                          <a:endParaRPr lang="en-US" sz="1200" b="0" dirty="0"/>
                        </a:p>
                      </a:txBody>
                      <a:tcPr marL="80012" marR="80012" marT="40006" marB="40006">
                        <a:solidFill>
                          <a:schemeClr val="accent6">
                            <a:lumMod val="40000"/>
                            <a:lumOff val="60000"/>
                          </a:schemeClr>
                        </a:solid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200" dirty="0"/>
                        </a:p>
                      </a:txBody>
                      <a:tcPr marL="80012" marR="80012" marT="40006" marB="40006" anchor="ctr"/>
                    </a:tc>
                    <a:tc>
                      <a:txBody>
                        <a:bodyPr/>
                        <a:lstStyle/>
                        <a:p>
                          <a:endParaRPr lang="en-US"/>
                        </a:p>
                      </a:txBody>
                      <a:tcPr marL="80012" marR="80012" marT="40006" marB="40006" anchor="ctr">
                        <a:blipFill rotWithShape="0">
                          <a:blip r:embed="rId2"/>
                          <a:stretch>
                            <a:fillRect l="-317692" t="-342941" r="-101154" b="-1176"/>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600" b="0" i="0" kern="1200" dirty="0" smtClean="0">
                              <a:solidFill>
                                <a:schemeClr val="dk1"/>
                              </a:solidFill>
                              <a:effectLst/>
                              <a:latin typeface="+mn-lt"/>
                              <a:ea typeface="+mn-ea"/>
                              <a:cs typeface="+mn-cs"/>
                            </a:rPr>
                            <a:t>0.00037018372</a:t>
                          </a:r>
                          <a:endParaRPr lang="en-US" sz="1200" dirty="0"/>
                        </a:p>
                      </a:txBody>
                      <a:tcPr marL="80012" marR="80012" marT="40006" marB="40006" anchor="ctr"/>
                    </a:tc>
                  </a:tr>
                </a:tbl>
              </a:graphicData>
            </a:graphic>
          </p:graphicFrame>
        </mc:Fallback>
      </mc:AlternateContent>
    </p:spTree>
    <p:extLst>
      <p:ext uri="{BB962C8B-B14F-4D97-AF65-F5344CB8AC3E}">
        <p14:creationId xmlns:p14="http://schemas.microsoft.com/office/powerpoint/2010/main" val="185743105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Karla" charset="0"/>
                <a:ea typeface="Karla" charset="0"/>
                <a:cs typeface="Karla" charset="0"/>
              </a:rPr>
              <a:t>Basic functions</a:t>
            </a:r>
            <a:endParaRPr lang="en-US"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89</a:t>
            </a:fld>
            <a:endParaRPr lang="en-US"/>
          </a:p>
        </p:txBody>
      </p:sp>
      <p:sp>
        <p:nvSpPr>
          <p:cNvPr id="6" name="TextBox 5"/>
          <p:cNvSpPr txBox="1"/>
          <p:nvPr/>
        </p:nvSpPr>
        <p:spPr>
          <a:xfrm>
            <a:off x="960099" y="1168465"/>
            <a:ext cx="10454959" cy="461665"/>
          </a:xfrm>
          <a:prstGeom prst="rect">
            <a:avLst/>
          </a:prstGeom>
          <a:noFill/>
        </p:spPr>
        <p:txBody>
          <a:bodyPr wrap="square" rtlCol="0">
            <a:spAutoFit/>
          </a:bodyPr>
          <a:lstStyle/>
          <a:p>
            <a:pPr lvl="0" indent="-342900">
              <a:spcAft>
                <a:spcPts val="1200"/>
              </a:spcAft>
            </a:pPr>
            <a:r>
              <a:rPr lang="en-US" sz="2400" dirty="0" smtClean="0">
                <a:solidFill>
                  <a:schemeClr val="tx1">
                    <a:lumMod val="75000"/>
                    <a:lumOff val="25000"/>
                  </a:schemeClr>
                </a:solidFill>
                <a:latin typeface="Karla" charset="0"/>
                <a:ea typeface="Karla" charset="0"/>
                <a:cs typeface="Karla" charset="0"/>
              </a:rPr>
              <a:t>Notice though those are basic functions that my grandparent  can do</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449136678"/>
                  </p:ext>
                </p:extLst>
              </p:nvPr>
            </p:nvGraphicFramePr>
            <p:xfrm>
              <a:off x="3191554" y="1986849"/>
              <a:ext cx="6572967" cy="4221171"/>
            </p:xfrm>
            <a:graphic>
              <a:graphicData uri="http://schemas.openxmlformats.org/drawingml/2006/table">
                <a:tbl>
                  <a:tblPr firstRow="1" bandRow="1">
                    <a:tableStyleId>{616DA210-FB5B-4158-B5E0-FEB733F419BA}</a:tableStyleId>
                  </a:tblPr>
                  <a:tblGrid>
                    <a:gridCol w="3179656"/>
                    <a:gridCol w="1284673"/>
                    <a:gridCol w="2108638"/>
                  </a:tblGrid>
                  <a:tr h="61355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1</m:t>
                                    </m:r>
                                  </m:sub>
                                </m:sSub>
                                <m:r>
                                  <a:rPr lang="en-US" sz="1700" smtClean="0"/>
                                  <m:t>=−</m:t>
                                </m:r>
                                <m:sSup>
                                  <m:sSupPr>
                                    <m:ctrlPr>
                                      <a:rPr lang="en-US" sz="1700" smtClean="0"/>
                                    </m:ctrlPr>
                                  </m:sSupPr>
                                  <m:e>
                                    <m:r>
                                      <a:rPr lang="en-US" sz="1700" smtClean="0"/>
                                      <m:t>𝑊</m:t>
                                    </m:r>
                                  </m:e>
                                  <m:sup>
                                    <m:r>
                                      <a:rPr lang="en-US" sz="1700" smtClean="0"/>
                                      <m:t>𝑇</m:t>
                                    </m:r>
                                  </m:sup>
                                </m:sSup>
                                <m:r>
                                  <a:rPr lang="en-US" sz="1700" smtClean="0"/>
                                  <m:t>𝑋</m:t>
                                </m:r>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1</m:t>
                                        </m:r>
                                      </m:sub>
                                    </m:sSub>
                                  </m:num>
                                  <m:den>
                                    <m:r>
                                      <a:rPr lang="en-US" sz="1700" smtClean="0"/>
                                      <m:t>𝑑𝑊</m:t>
                                    </m:r>
                                  </m:den>
                                </m:f>
                                <m:r>
                                  <a:rPr lang="en-US" sz="1700" smtClean="0"/>
                                  <m:t>=−</m:t>
                                </m:r>
                                <m:r>
                                  <a:rPr lang="en-US" sz="1700" smtClean="0"/>
                                  <m:t>𝑋</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a:t>
                          </a:r>
                          <a:r>
                            <a:rPr lang="en-US" sz="1700" b="0" baseline="0" dirty="0" smtClean="0"/>
                            <a:t> a </a:t>
                          </a:r>
                          <a:endParaRPr lang="en-US" sz="1700" b="0" dirty="0" smtClean="0"/>
                        </a:p>
                        <a:p>
                          <a:pPr marL="0" marR="0" indent="0" algn="l" defTabSz="457182" rtl="0" eaLnBrk="1" fontAlgn="auto" latinLnBrk="0" hangingPunct="1">
                            <a:lnSpc>
                              <a:spcPct val="100000"/>
                            </a:lnSpc>
                            <a:spcBef>
                              <a:spcPts val="0"/>
                            </a:spcBef>
                            <a:spcAft>
                              <a:spcPts val="0"/>
                            </a:spcAft>
                            <a:buClrTx/>
                            <a:buSzTx/>
                            <a:buFontTx/>
                            <a:buNone/>
                            <a:tabLst/>
                            <a:defRPr/>
                          </a:pPr>
                          <a:endParaRPr lang="en-US" sz="1700" b="0" dirty="0" smtClean="0"/>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2</m:t>
                                    </m:r>
                                  </m:sub>
                                </m:sSub>
                                <m:r>
                                  <a:rPr lang="en-US" sz="1700" smtClean="0"/>
                                  <m:t>=</m:t>
                                </m:r>
                                <m:sSup>
                                  <m:sSupPr>
                                    <m:ctrlPr>
                                      <a:rPr lang="en-US" sz="1700" b="0" i="0" smtClean="0">
                                        <a:latin typeface="Cambria Math" charset="0"/>
                                      </a:rPr>
                                    </m:ctrlPr>
                                  </m:sSupPr>
                                  <m:e>
                                    <m:r>
                                      <m:rPr>
                                        <m:sty m:val="p"/>
                                      </m:rPr>
                                      <a:rPr lang="en-US" sz="1700" b="0" i="0" smtClean="0">
                                        <a:latin typeface="Cambria Math" charset="0"/>
                                      </a:rPr>
                                      <m:t>e</m:t>
                                    </m:r>
                                  </m:e>
                                  <m:sup>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1</m:t>
                                        </m:r>
                                      </m:sub>
                                    </m:sSub>
                                  </m:sup>
                                </m:sSup>
                              </m:oMath>
                            </m:oMathPara>
                          </a14:m>
                          <a:endParaRPr lang="en-US" sz="1700" dirty="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2</m:t>
                                        </m:r>
                                      </m:sub>
                                    </m:sSub>
                                  </m:num>
                                  <m:den>
                                    <m:r>
                                      <a:rPr lang="en-US" sz="1700" smtClean="0"/>
                                      <m:t>𝑑</m:t>
                                    </m:r>
                                    <m:sSub>
                                      <m:sSubPr>
                                        <m:ctrlPr>
                                          <a:rPr lang="en-US" sz="1700" smtClean="0"/>
                                        </m:ctrlPr>
                                      </m:sSubPr>
                                      <m:e>
                                        <m:r>
                                          <a:rPr lang="en-US" sz="1700" smtClean="0"/>
                                          <m:t>𝜉</m:t>
                                        </m:r>
                                      </m:e>
                                      <m:sub>
                                        <m:r>
                                          <a:rPr lang="en-US" sz="1700" smtClean="0"/>
                                          <m:t>1</m:t>
                                        </m:r>
                                      </m:sub>
                                    </m:sSub>
                                  </m:den>
                                </m:f>
                                <m:r>
                                  <a:rPr lang="en-US" sz="1700" smtClean="0"/>
                                  <m:t>=</m:t>
                                </m:r>
                                <m:sSup>
                                  <m:sSupPr>
                                    <m:ctrlPr>
                                      <a:rPr lang="en-US" sz="1700" smtClean="0"/>
                                    </m:ctrlPr>
                                  </m:sSupPr>
                                  <m:e>
                                    <m:r>
                                      <a:rPr lang="en-US" sz="1700" smtClean="0"/>
                                      <m:t>𝑒</m:t>
                                    </m:r>
                                  </m:e>
                                  <m:sup>
                                    <m:sSub>
                                      <m:sSubPr>
                                        <m:ctrlPr>
                                          <a:rPr lang="en-US" sz="1700" smtClean="0"/>
                                        </m:ctrlPr>
                                      </m:sSubPr>
                                      <m:e>
                                        <m:r>
                                          <a:rPr lang="en-US" sz="1700" smtClean="0"/>
                                          <m:t>𝜉</m:t>
                                        </m:r>
                                      </m:e>
                                      <m:sub>
                                        <m:r>
                                          <a:rPr lang="en-US" sz="1700" smtClean="0"/>
                                          <m:t>1</m:t>
                                        </m:r>
                                      </m:sub>
                                    </m:sSub>
                                  </m:sup>
                                </m:sSup>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 </a:t>
                          </a:r>
                          <a:r>
                            <a:rPr lang="en-US" sz="1700" b="0" dirty="0" err="1" smtClean="0"/>
                            <a:t>exp</a:t>
                          </a:r>
                          <a:r>
                            <a:rPr lang="en-US" sz="1700" b="0" dirty="0" smtClean="0"/>
                            <a:t>(x)</a:t>
                          </a:r>
                        </a:p>
                        <a:p>
                          <a:pPr marL="0" marR="0" indent="0" algn="l" defTabSz="457182" rtl="0" eaLnBrk="1" fontAlgn="auto" latinLnBrk="0" hangingPunct="1">
                            <a:lnSpc>
                              <a:spcPct val="100000"/>
                            </a:lnSpc>
                            <a:spcBef>
                              <a:spcPts val="0"/>
                            </a:spcBef>
                            <a:spcAft>
                              <a:spcPts val="0"/>
                            </a:spcAft>
                            <a:buClrTx/>
                            <a:buSzTx/>
                            <a:buFontTx/>
                            <a:buNone/>
                            <a:tabLst/>
                            <a:defRPr/>
                          </a:pPr>
                          <a:endParaRPr lang="en-US" sz="1700" b="0" dirty="0" smtClean="0"/>
                        </a:p>
                      </a:txBody>
                      <a:tcPr marL="109000" marR="109000" marT="54500" marB="54500"/>
                    </a:tc>
                  </a:tr>
                  <a:tr h="65710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3</m:t>
                                    </m:r>
                                  </m:sub>
                                </m:sSub>
                                <m:r>
                                  <a:rPr lang="en-US" sz="1700" smtClean="0"/>
                                  <m:t>=</m:t>
                                </m:r>
                                <m:r>
                                  <a:rPr lang="en-US" sz="1700"/>
                                  <m:t>1+</m:t>
                                </m:r>
                                <m:sSub>
                                  <m:sSubPr>
                                    <m:ctrlPr>
                                      <a:rPr lang="en-US" sz="1700" b="0" i="1" smtClean="0">
                                        <a:latin typeface="Cambria Math" charset="0"/>
                                      </a:rPr>
                                    </m:ctrlPr>
                                  </m:sSubPr>
                                  <m:e>
                                    <m:r>
                                      <a:rPr lang="en-US" sz="1700" b="0" i="1" smtClean="0">
                                        <a:latin typeface="Cambria Math" charset="0"/>
                                      </a:rPr>
                                      <m:t>𝜉</m:t>
                                    </m:r>
                                  </m:e>
                                  <m:sub>
                                    <m:r>
                                      <a:rPr lang="en-US" sz="1700" b="0" i="1" smtClean="0">
                                        <a:latin typeface="Cambria Math" charset="0"/>
                                      </a:rPr>
                                      <m:t>2</m:t>
                                    </m:r>
                                  </m:sub>
                                </m:sSub>
                              </m:oMath>
                            </m:oMathPara>
                          </a14:m>
                          <a:endParaRPr lang="en-US" sz="1700" b="0" dirty="0" smtClean="0"/>
                        </a:p>
                      </a:txBody>
                      <a:tcPr marL="109000" marR="109000" marT="54500" marB="54500"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3</m:t>
                                        </m:r>
                                      </m:sub>
                                    </m:sSub>
                                  </m:num>
                                  <m:den>
                                    <m:r>
                                      <a:rPr lang="en-US" sz="1700" smtClean="0"/>
                                      <m:t>𝑑</m:t>
                                    </m:r>
                                    <m:sSub>
                                      <m:sSubPr>
                                        <m:ctrlPr>
                                          <a:rPr lang="en-US" sz="1700" smtClean="0"/>
                                        </m:ctrlPr>
                                      </m:sSubPr>
                                      <m:e>
                                        <m:r>
                                          <a:rPr lang="en-US" sz="1700" smtClean="0"/>
                                          <m:t>𝜉</m:t>
                                        </m:r>
                                      </m:e>
                                      <m:sub>
                                        <m:r>
                                          <a:rPr lang="en-US" sz="1700" smtClean="0"/>
                                          <m:t>2</m:t>
                                        </m:r>
                                      </m:sub>
                                    </m:sSub>
                                  </m:den>
                                </m:f>
                                <m:r>
                                  <a:rPr lang="en-US" sz="1700" smtClean="0"/>
                                  <m:t>=1</m:t>
                                </m:r>
                              </m:oMath>
                            </m:oMathPara>
                          </a14:m>
                          <a:endParaRPr lang="en-US" sz="1700" b="0" dirty="0" smtClean="0"/>
                        </a:p>
                      </a:txBody>
                      <a:tcPr marL="109000" marR="109000" marT="54500" marB="54500"/>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 1</a:t>
                          </a:r>
                          <a:endParaRPr lang="en-US" sz="1700" b="0" dirty="0" smtClean="0"/>
                        </a:p>
                      </a:txBody>
                      <a:tcPr marL="109000" marR="109000" marT="54500" marB="54500"/>
                    </a:tc>
                  </a:tr>
                  <a:tr h="755740">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4</m:t>
                                    </m:r>
                                  </m:sub>
                                </m:sSub>
                                <m:r>
                                  <a:rPr lang="en-US" sz="1700"/>
                                  <m:t>=</m:t>
                                </m:r>
                                <m:f>
                                  <m:fPr>
                                    <m:ctrlPr>
                                      <a:rPr lang="mr-IN" sz="1700"/>
                                    </m:ctrlPr>
                                  </m:fPr>
                                  <m:num>
                                    <m:r>
                                      <a:rPr lang="en-US" sz="1700"/>
                                      <m:t>1</m:t>
                                    </m:r>
                                  </m:num>
                                  <m:den>
                                    <m:sSub>
                                      <m:sSubPr>
                                        <m:ctrlPr>
                                          <a:rPr lang="en-US" sz="1700"/>
                                        </m:ctrlPr>
                                      </m:sSubPr>
                                      <m:e>
                                        <m:r>
                                          <a:rPr lang="en-US" sz="1700"/>
                                          <m:t>𝜉</m:t>
                                        </m:r>
                                      </m:e>
                                      <m:sub>
                                        <m:r>
                                          <a:rPr lang="en-US" sz="1700"/>
                                          <m:t>3</m:t>
                                        </m:r>
                                      </m:sub>
                                    </m:sSub>
                                  </m:den>
                                </m:f>
                              </m:oMath>
                            </m:oMathPara>
                          </a14:m>
                          <a:endParaRPr lang="en-US" sz="1700" b="0" dirty="0" smtClean="0">
                            <a:solidFill>
                              <a:srgbClr val="FF0000"/>
                            </a:solidFill>
                          </a:endParaRPr>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4</m:t>
                                        </m:r>
                                      </m:sub>
                                    </m:sSub>
                                  </m:num>
                                  <m:den>
                                    <m:r>
                                      <a:rPr lang="en-US" sz="1700" smtClean="0"/>
                                      <m:t>𝑑</m:t>
                                    </m:r>
                                    <m:sSub>
                                      <m:sSubPr>
                                        <m:ctrlPr>
                                          <a:rPr lang="en-US" sz="1700" smtClean="0"/>
                                        </m:ctrlPr>
                                      </m:sSubPr>
                                      <m:e>
                                        <m:r>
                                          <a:rPr lang="en-US" sz="1700" smtClean="0"/>
                                          <m:t>𝜉</m:t>
                                        </m:r>
                                      </m:e>
                                      <m:sub>
                                        <m:r>
                                          <a:rPr lang="en-US" sz="1700" smtClean="0"/>
                                          <m:t>3</m:t>
                                        </m:r>
                                      </m:sub>
                                    </m:sSub>
                                  </m:den>
                                </m:f>
                                <m:r>
                                  <a:rPr lang="en-US" sz="1700" smtClean="0"/>
                                  <m:t>=−</m:t>
                                </m:r>
                                <m:f>
                                  <m:fPr>
                                    <m:ctrlPr>
                                      <a:rPr lang="mr-IN" sz="1700" smtClean="0"/>
                                    </m:ctrlPr>
                                  </m:fPr>
                                  <m:num>
                                    <m:r>
                                      <a:rPr lang="en-US" sz="1700" smtClean="0"/>
                                      <m:t>1</m:t>
                                    </m:r>
                                  </m:num>
                                  <m:den>
                                    <m:sSubSup>
                                      <m:sSubSupPr>
                                        <m:ctrlPr>
                                          <a:rPr lang="en-US" sz="1700" smtClean="0"/>
                                        </m:ctrlPr>
                                      </m:sSubSupPr>
                                      <m:e>
                                        <m:r>
                                          <a:rPr lang="en-US" sz="1700" smtClean="0"/>
                                          <m:t>𝜉</m:t>
                                        </m:r>
                                      </m:e>
                                      <m:sub>
                                        <m:r>
                                          <a:rPr lang="en-US" sz="1700" smtClean="0"/>
                                          <m:t>3</m:t>
                                        </m:r>
                                      </m:sub>
                                      <m:sup>
                                        <m:r>
                                          <a:rPr lang="en-US" sz="1700" smtClean="0"/>
                                          <m:t>2</m:t>
                                        </m:r>
                                      </m:sup>
                                    </m:sSubSup>
                                  </m:den>
                                </m:f>
                              </m:oMath>
                            </m:oMathPara>
                          </a14:m>
                          <a:endParaRPr lang="en-US" sz="1700" dirty="0"/>
                        </a:p>
                      </a:txBody>
                      <a:tcPr marL="109000" marR="109000" marT="54500" marB="54500"/>
                    </a:tc>
                    <a:tc>
                      <a:txBody>
                        <a:bodyPr/>
                        <a:lstStyle/>
                        <a:p>
                          <a:pPr/>
                          <a:r>
                            <a:rPr lang="en-US" sz="1700" dirty="0" smtClean="0"/>
                            <a:t>Return</a:t>
                          </a:r>
                          <a:r>
                            <a:rPr lang="en-US" sz="1700" baseline="0" dirty="0" smtClean="0"/>
                            <a:t> -(1/x)**(-2)</a:t>
                          </a:r>
                          <a:endParaRPr lang="en-US" sz="1700" dirty="0"/>
                        </a:p>
                      </a:txBody>
                      <a:tcPr marL="109000" marR="109000" marT="54500" marB="54500"/>
                    </a:tc>
                  </a:tr>
                  <a:tr h="865787">
                    <a:tc>
                      <a:txBody>
                        <a:bodyPr/>
                        <a:lstStyle/>
                        <a:p>
                          <a:pPr/>
                          <a14:m>
                            <m:oMathPara xmlns:m="http://schemas.openxmlformats.org/officeDocument/2006/math">
                              <m:oMathParaPr>
                                <m:jc m:val="centerGroup"/>
                              </m:oMathParaPr>
                              <m:oMath xmlns:m="http://schemas.openxmlformats.org/officeDocument/2006/math">
                                <m:sSub>
                                  <m:sSubPr>
                                    <m:ctrlPr>
                                      <a:rPr lang="en-US" sz="1700" smtClean="0"/>
                                    </m:ctrlPr>
                                  </m:sSubPr>
                                  <m:e>
                                    <m:r>
                                      <a:rPr lang="en-US" sz="1700" smtClean="0"/>
                                      <m:t>𝜉</m:t>
                                    </m:r>
                                  </m:e>
                                  <m:sub>
                                    <m:r>
                                      <a:rPr lang="en-US" sz="1700" smtClean="0"/>
                                      <m:t>5</m:t>
                                    </m:r>
                                  </m:sub>
                                </m:sSub>
                                <m:r>
                                  <a:rPr lang="en-US" sz="1700" smtClean="0"/>
                                  <m:t>=</m:t>
                                </m:r>
                                <m:func>
                                  <m:funcPr>
                                    <m:ctrlPr>
                                      <a:rPr lang="en-US" sz="1700" smtClean="0"/>
                                    </m:ctrlPr>
                                  </m:funcPr>
                                  <m:fName>
                                    <m:r>
                                      <m:rPr>
                                        <m:sty m:val="p"/>
                                      </m:rPr>
                                      <a:rPr lang="en-US" sz="1700" smtClean="0"/>
                                      <m:t>log</m:t>
                                    </m:r>
                                  </m:fName>
                                  <m:e>
                                    <m:sSub>
                                      <m:sSubPr>
                                        <m:ctrlPr>
                                          <a:rPr lang="en-US" sz="1700" smtClean="0"/>
                                        </m:ctrlPr>
                                      </m:sSubPr>
                                      <m:e>
                                        <m:r>
                                          <a:rPr lang="en-US" sz="1700" smtClean="0"/>
                                          <m:t>𝜉</m:t>
                                        </m:r>
                                      </m:e>
                                      <m:sub>
                                        <m:r>
                                          <a:rPr lang="en-US" sz="1700" smtClean="0"/>
                                          <m:t>4</m:t>
                                        </m:r>
                                      </m:sub>
                                    </m:sSub>
                                  </m:e>
                                </m:func>
                              </m:oMath>
                            </m:oMathPara>
                          </a14:m>
                          <a:endParaRPr lang="en-US" sz="1700" dirty="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sSub>
                                      <m:sSubPr>
                                        <m:ctrlPr>
                                          <a:rPr lang="en-US" sz="1700" smtClean="0"/>
                                        </m:ctrlPr>
                                      </m:sSubPr>
                                      <m:e>
                                        <m:r>
                                          <a:rPr lang="en-US" sz="1700" smtClean="0"/>
                                          <m:t>𝜉</m:t>
                                        </m:r>
                                      </m:e>
                                      <m:sub>
                                        <m:r>
                                          <a:rPr lang="en-US" sz="1700" smtClean="0"/>
                                          <m:t>5</m:t>
                                        </m:r>
                                      </m:sub>
                                    </m:sSub>
                                  </m:num>
                                  <m:den>
                                    <m:r>
                                      <a:rPr lang="en-US" sz="1700" smtClean="0"/>
                                      <m:t>𝑑</m:t>
                                    </m:r>
                                    <m:sSub>
                                      <m:sSubPr>
                                        <m:ctrlPr>
                                          <a:rPr lang="en-US" sz="1700" smtClean="0"/>
                                        </m:ctrlPr>
                                      </m:sSubPr>
                                      <m:e>
                                        <m:r>
                                          <a:rPr lang="en-US" sz="1700" smtClean="0"/>
                                          <m:t>𝜉</m:t>
                                        </m:r>
                                      </m:e>
                                      <m:sub>
                                        <m:r>
                                          <a:rPr lang="en-US" sz="1700" smtClean="0"/>
                                          <m:t>4</m:t>
                                        </m:r>
                                      </m:sub>
                                    </m:sSub>
                                  </m:den>
                                </m:f>
                                <m:r>
                                  <a:rPr lang="en-US" sz="1700" smtClean="0"/>
                                  <m:t>=</m:t>
                                </m:r>
                                <m:f>
                                  <m:fPr>
                                    <m:ctrlPr>
                                      <a:rPr lang="mr-IN" sz="1700" smtClean="0"/>
                                    </m:ctrlPr>
                                  </m:fPr>
                                  <m:num>
                                    <m:r>
                                      <a:rPr lang="en-US" sz="1700" smtClean="0"/>
                                      <m:t>1</m:t>
                                    </m:r>
                                  </m:num>
                                  <m:den>
                                    <m:sSub>
                                      <m:sSubPr>
                                        <m:ctrlPr>
                                          <a:rPr lang="en-US" sz="1700" smtClean="0"/>
                                        </m:ctrlPr>
                                      </m:sSubPr>
                                      <m:e>
                                        <m:r>
                                          <a:rPr lang="en-US" sz="1700" smtClean="0"/>
                                          <m:t>𝜉</m:t>
                                        </m:r>
                                      </m:e>
                                      <m:sub>
                                        <m:r>
                                          <a:rPr lang="en-US" sz="1700" smtClean="0"/>
                                          <m:t>4</m:t>
                                        </m:r>
                                      </m:sub>
                                    </m:sSub>
                                  </m:den>
                                </m:f>
                              </m:oMath>
                            </m:oMathPara>
                          </a14:m>
                          <a:endParaRPr lang="en-US" sz="1700" b="0" dirty="0" smtClean="0"/>
                        </a:p>
                      </a:txBody>
                      <a:tcPr marL="109000" marR="109000" marT="54500" marB="54500"/>
                    </a:tc>
                    <a:tc>
                      <a:txBody>
                        <a:bodyPr/>
                        <a:lstStyle/>
                        <a:p>
                          <a:pPr/>
                          <a:r>
                            <a:rPr lang="en-US" sz="1700" b="0" dirty="0" smtClean="0"/>
                            <a:t>Return </a:t>
                          </a:r>
                          <a:endParaRPr lang="en-US" sz="1700" b="0" dirty="0" smtClean="0"/>
                        </a:p>
                      </a:txBody>
                      <a:tcPr marL="109000" marR="109000" marT="54500" marB="54500"/>
                    </a:tc>
                  </a:tr>
                  <a:tr h="658280">
                    <a:tc>
                      <a:txBody>
                        <a:bodyPr/>
                        <a:lstStyle/>
                        <a:p>
                          <a:pPr/>
                          <a14:m>
                            <m:oMathPara xmlns:m="http://schemas.openxmlformats.org/officeDocument/2006/math">
                              <m:oMathParaPr>
                                <m:jc m:val="centerGroup"/>
                              </m:oMathParaPr>
                              <m:oMath xmlns:m="http://schemas.openxmlformats.org/officeDocument/2006/math">
                                <m:sSubSup>
                                  <m:sSubSupPr>
                                    <m:ctrlPr>
                                      <a:rPr lang="en-US" sz="1700" smtClean="0"/>
                                    </m:ctrlPr>
                                  </m:sSubSupPr>
                                  <m:e>
                                    <m:r>
                                      <a:rPr lang="en-US" sz="1700" smtClean="0"/>
                                      <m:t>ℒ</m:t>
                                    </m:r>
                                  </m:e>
                                  <m:sub>
                                    <m:r>
                                      <a:rPr lang="en-US" sz="1700" smtClean="0"/>
                                      <m:t>𝑖</m:t>
                                    </m:r>
                                  </m:sub>
                                  <m:sup>
                                    <m:r>
                                      <a:rPr lang="en-US" sz="1700" smtClean="0"/>
                                      <m:t>𝐴</m:t>
                                    </m:r>
                                  </m:sup>
                                </m:sSubSup>
                                <m:r>
                                  <a:rPr lang="en-US" sz="1700" smtClean="0"/>
                                  <m:t>=−</m:t>
                                </m:r>
                                <m:r>
                                  <a:rPr lang="en-US" sz="1700" smtClean="0"/>
                                  <m:t>𝑦</m:t>
                                </m:r>
                                <m:sSub>
                                  <m:sSubPr>
                                    <m:ctrlPr>
                                      <a:rPr lang="en-US" sz="1700" smtClean="0"/>
                                    </m:ctrlPr>
                                  </m:sSubPr>
                                  <m:e>
                                    <m:r>
                                      <a:rPr lang="en-US" sz="1700" smtClean="0"/>
                                      <m:t>𝜉</m:t>
                                    </m:r>
                                  </m:e>
                                  <m:sub>
                                    <m:r>
                                      <a:rPr lang="en-US" sz="1700" smtClean="0"/>
                                      <m:t>5</m:t>
                                    </m:r>
                                  </m:sub>
                                </m:sSub>
                              </m:oMath>
                            </m:oMathPara>
                          </a14:m>
                          <a:endParaRPr lang="en-US" sz="1700" b="0" dirty="0" smtClean="0"/>
                        </a:p>
                      </a:txBody>
                      <a:tcPr marL="109000" marR="109000" marT="54500" marB="54500" anchor="ctr"/>
                    </a:tc>
                    <a:tc>
                      <a:txBody>
                        <a:bodyPr/>
                        <a:lstStyle/>
                        <a:p>
                          <a:pPr/>
                          <a14:m>
                            <m:oMathPara xmlns:m="http://schemas.openxmlformats.org/officeDocument/2006/math">
                              <m:oMathParaPr>
                                <m:jc m:val="centerGroup"/>
                              </m:oMathParaPr>
                              <m:oMath xmlns:m="http://schemas.openxmlformats.org/officeDocument/2006/math">
                                <m:f>
                                  <m:fPr>
                                    <m:ctrlPr>
                                      <a:rPr lang="mr-IN" sz="1700" smtClean="0"/>
                                    </m:ctrlPr>
                                  </m:fPr>
                                  <m:num>
                                    <m:r>
                                      <a:rPr lang="en-US" sz="1700" smtClean="0"/>
                                      <m:t>𝑑</m:t>
                                    </m:r>
                                    <m:r>
                                      <a:rPr lang="en-US" sz="1700" smtClean="0"/>
                                      <m:t>ℒ</m:t>
                                    </m:r>
                                  </m:num>
                                  <m:den>
                                    <m:r>
                                      <a:rPr lang="en-US" sz="1700" smtClean="0"/>
                                      <m:t>𝑑</m:t>
                                    </m:r>
                                    <m:sSub>
                                      <m:sSubPr>
                                        <m:ctrlPr>
                                          <a:rPr lang="en-US" sz="1700" smtClean="0"/>
                                        </m:ctrlPr>
                                      </m:sSubPr>
                                      <m:e>
                                        <m:r>
                                          <a:rPr lang="en-US" sz="1700" smtClean="0"/>
                                          <m:t>𝜉</m:t>
                                        </m:r>
                                      </m:e>
                                      <m:sub>
                                        <m:r>
                                          <a:rPr lang="en-US" sz="1700" smtClean="0"/>
                                          <m:t>5</m:t>
                                        </m:r>
                                      </m:sub>
                                    </m:sSub>
                                  </m:den>
                                </m:f>
                                <m:r>
                                  <a:rPr lang="en-US" sz="1700" smtClean="0"/>
                                  <m:t>=−</m:t>
                                </m:r>
                                <m:r>
                                  <a:rPr lang="en-US" sz="1700" smtClean="0"/>
                                  <m:t>𝑦</m:t>
                                </m:r>
                              </m:oMath>
                            </m:oMathPara>
                          </a14:m>
                          <a:endParaRPr lang="en-US" sz="1700" b="0" dirty="0"/>
                        </a:p>
                      </a:txBody>
                      <a:tcPr marL="109000" marR="109000" marT="54500" marB="54500"/>
                    </a:tc>
                    <a:tc>
                      <a:txBody>
                        <a:bodyPr/>
                        <a:lstStyle/>
                        <a:p>
                          <a:pPr/>
                          <a:endParaRPr lang="en-US" sz="1700" b="0" dirty="0"/>
                        </a:p>
                      </a:txBody>
                      <a:tcPr marL="109000" marR="109000" marT="54500" marB="54500"/>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449136678"/>
                  </p:ext>
                </p:extLst>
              </p:nvPr>
            </p:nvGraphicFramePr>
            <p:xfrm>
              <a:off x="3191554" y="1986849"/>
              <a:ext cx="6572967" cy="4221171"/>
            </p:xfrm>
            <a:graphic>
              <a:graphicData uri="http://schemas.openxmlformats.org/drawingml/2006/table">
                <a:tbl>
                  <a:tblPr firstRow="1" bandRow="1">
                    <a:tableStyleId>{616DA210-FB5B-4158-B5E0-FEB733F419BA}</a:tableStyleId>
                  </a:tblPr>
                  <a:tblGrid>
                    <a:gridCol w="3179656"/>
                    <a:gridCol w="1284673"/>
                    <a:gridCol w="2108638"/>
                  </a:tblGrid>
                  <a:tr h="627160">
                    <a:tc>
                      <a:txBody>
                        <a:bodyPr/>
                        <a:lstStyle/>
                        <a:p>
                          <a:endParaRPr lang="en-US"/>
                        </a:p>
                      </a:txBody>
                      <a:tcPr marL="109000" marR="109000" marT="54500" marB="54500" anchor="ctr">
                        <a:blipFill rotWithShape="0">
                          <a:blip r:embed="rId2"/>
                          <a:stretch>
                            <a:fillRect l="-192" t="-971" r="-107280" b="-575728"/>
                          </a:stretch>
                        </a:blipFill>
                      </a:tcPr>
                    </a:tc>
                    <a:tc>
                      <a:txBody>
                        <a:bodyPr/>
                        <a:lstStyle/>
                        <a:p>
                          <a:endParaRPr lang="en-US"/>
                        </a:p>
                      </a:txBody>
                      <a:tcPr marL="109000" marR="109000" marT="54500" marB="54500">
                        <a:blipFill rotWithShape="0">
                          <a:blip r:embed="rId2"/>
                          <a:stretch>
                            <a:fillRect l="-247867" t="-971" r="-165403" b="-575728"/>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a:t>
                          </a:r>
                          <a:r>
                            <a:rPr lang="en-US" sz="1700" b="0" baseline="0" dirty="0" smtClean="0"/>
                            <a:t> a </a:t>
                          </a:r>
                          <a:endParaRPr lang="en-US" sz="1700" b="0" dirty="0" smtClean="0"/>
                        </a:p>
                        <a:p>
                          <a:pPr marL="0" marR="0" indent="0" algn="l" defTabSz="457182" rtl="0" eaLnBrk="1" fontAlgn="auto" latinLnBrk="0" hangingPunct="1">
                            <a:lnSpc>
                              <a:spcPct val="100000"/>
                            </a:lnSpc>
                            <a:spcBef>
                              <a:spcPts val="0"/>
                            </a:spcBef>
                            <a:spcAft>
                              <a:spcPts val="0"/>
                            </a:spcAft>
                            <a:buClrTx/>
                            <a:buSzTx/>
                            <a:buFontTx/>
                            <a:buNone/>
                            <a:tabLst/>
                            <a:defRPr/>
                          </a:pPr>
                          <a:endParaRPr lang="en-US" sz="1700" b="0" dirty="0" smtClean="0"/>
                        </a:p>
                      </a:txBody>
                      <a:tcPr marL="109000" marR="109000" marT="54500" marB="54500"/>
                    </a:tc>
                  </a:tr>
                  <a:tr h="657102">
                    <a:tc>
                      <a:txBody>
                        <a:bodyPr/>
                        <a:lstStyle/>
                        <a:p>
                          <a:endParaRPr lang="en-US"/>
                        </a:p>
                      </a:txBody>
                      <a:tcPr marL="109000" marR="109000" marT="54500" marB="54500" anchor="ctr">
                        <a:blipFill rotWithShape="0">
                          <a:blip r:embed="rId2"/>
                          <a:stretch>
                            <a:fillRect l="-192" t="-96296" r="-107280" b="-449074"/>
                          </a:stretch>
                        </a:blipFill>
                      </a:tcPr>
                    </a:tc>
                    <a:tc>
                      <a:txBody>
                        <a:bodyPr/>
                        <a:lstStyle/>
                        <a:p>
                          <a:endParaRPr lang="en-US"/>
                        </a:p>
                      </a:txBody>
                      <a:tcPr marL="109000" marR="109000" marT="54500" marB="54500">
                        <a:blipFill rotWithShape="0">
                          <a:blip r:embed="rId2"/>
                          <a:stretch>
                            <a:fillRect l="-247867" t="-96296" r="-165403" b="-44907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 </a:t>
                          </a:r>
                          <a:r>
                            <a:rPr lang="en-US" sz="1700" b="0" dirty="0" err="1" smtClean="0"/>
                            <a:t>exp</a:t>
                          </a:r>
                          <a:r>
                            <a:rPr lang="en-US" sz="1700" b="0" dirty="0" smtClean="0"/>
                            <a:t>(x)</a:t>
                          </a:r>
                        </a:p>
                        <a:p>
                          <a:pPr marL="0" marR="0" indent="0" algn="l" defTabSz="457182" rtl="0" eaLnBrk="1" fontAlgn="auto" latinLnBrk="0" hangingPunct="1">
                            <a:lnSpc>
                              <a:spcPct val="100000"/>
                            </a:lnSpc>
                            <a:spcBef>
                              <a:spcPts val="0"/>
                            </a:spcBef>
                            <a:spcAft>
                              <a:spcPts val="0"/>
                            </a:spcAft>
                            <a:buClrTx/>
                            <a:buSzTx/>
                            <a:buFontTx/>
                            <a:buNone/>
                            <a:tabLst/>
                            <a:defRPr/>
                          </a:pPr>
                          <a:endParaRPr lang="en-US" sz="1700" b="0" dirty="0" smtClean="0"/>
                        </a:p>
                      </a:txBody>
                      <a:tcPr marL="109000" marR="109000" marT="54500" marB="54500"/>
                    </a:tc>
                  </a:tr>
                  <a:tr h="657102">
                    <a:tc>
                      <a:txBody>
                        <a:bodyPr/>
                        <a:lstStyle/>
                        <a:p>
                          <a:endParaRPr lang="en-US"/>
                        </a:p>
                      </a:txBody>
                      <a:tcPr marL="109000" marR="109000" marT="54500" marB="54500" anchor="ctr">
                        <a:blipFill rotWithShape="0">
                          <a:blip r:embed="rId2"/>
                          <a:stretch>
                            <a:fillRect l="-192" t="-196296" r="-107280" b="-349074"/>
                          </a:stretch>
                        </a:blipFill>
                      </a:tcPr>
                    </a:tc>
                    <a:tc>
                      <a:txBody>
                        <a:bodyPr/>
                        <a:lstStyle/>
                        <a:p>
                          <a:endParaRPr lang="en-US"/>
                        </a:p>
                      </a:txBody>
                      <a:tcPr marL="109000" marR="109000" marT="54500" marB="54500">
                        <a:blipFill rotWithShape="0">
                          <a:blip r:embed="rId2"/>
                          <a:stretch>
                            <a:fillRect l="-247867" t="-196296" r="-165403" b="-34907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en-US" sz="1700" b="0" dirty="0" smtClean="0"/>
                            <a:t>return 1</a:t>
                          </a:r>
                          <a:endParaRPr lang="en-US" sz="1700" b="0" dirty="0" smtClean="0"/>
                        </a:p>
                      </a:txBody>
                      <a:tcPr marL="109000" marR="109000" marT="54500" marB="54500"/>
                    </a:tc>
                  </a:tr>
                  <a:tr h="755740">
                    <a:tc>
                      <a:txBody>
                        <a:bodyPr/>
                        <a:lstStyle/>
                        <a:p>
                          <a:endParaRPr lang="en-US"/>
                        </a:p>
                      </a:txBody>
                      <a:tcPr marL="109000" marR="109000" marT="54500" marB="54500" anchor="ctr">
                        <a:blipFill rotWithShape="0">
                          <a:blip r:embed="rId2"/>
                          <a:stretch>
                            <a:fillRect l="-192" t="-258065" r="-107280" b="-204032"/>
                          </a:stretch>
                        </a:blipFill>
                      </a:tcPr>
                    </a:tc>
                    <a:tc>
                      <a:txBody>
                        <a:bodyPr/>
                        <a:lstStyle/>
                        <a:p>
                          <a:endParaRPr lang="en-US"/>
                        </a:p>
                      </a:txBody>
                      <a:tcPr marL="109000" marR="109000" marT="54500" marB="54500">
                        <a:blipFill rotWithShape="0">
                          <a:blip r:embed="rId2"/>
                          <a:stretch>
                            <a:fillRect l="-247867" t="-258065" r="-165403" b="-204032"/>
                          </a:stretch>
                        </a:blipFill>
                      </a:tcPr>
                    </a:tc>
                    <a:tc>
                      <a:txBody>
                        <a:bodyPr/>
                        <a:lstStyle/>
                        <a:p>
                          <a:pPr/>
                          <a:r>
                            <a:rPr lang="en-US" sz="1700" dirty="0" smtClean="0"/>
                            <a:t>Return</a:t>
                          </a:r>
                          <a:r>
                            <a:rPr lang="en-US" sz="1700" baseline="0" dirty="0" smtClean="0"/>
                            <a:t> -(1/x)**(-2)</a:t>
                          </a:r>
                          <a:endParaRPr lang="en-US" sz="1700" dirty="0"/>
                        </a:p>
                      </a:txBody>
                      <a:tcPr marL="109000" marR="109000" marT="54500" marB="54500"/>
                    </a:tc>
                  </a:tr>
                  <a:tr h="865787">
                    <a:tc>
                      <a:txBody>
                        <a:bodyPr/>
                        <a:lstStyle/>
                        <a:p>
                          <a:endParaRPr lang="en-US"/>
                        </a:p>
                      </a:txBody>
                      <a:tcPr marL="109000" marR="109000" marT="54500" marB="54500" anchor="ctr">
                        <a:blipFill rotWithShape="0">
                          <a:blip r:embed="rId2"/>
                          <a:stretch>
                            <a:fillRect l="-192" t="-310490" r="-107280" b="-76923"/>
                          </a:stretch>
                        </a:blipFill>
                      </a:tcPr>
                    </a:tc>
                    <a:tc>
                      <a:txBody>
                        <a:bodyPr/>
                        <a:lstStyle/>
                        <a:p>
                          <a:endParaRPr lang="en-US"/>
                        </a:p>
                      </a:txBody>
                      <a:tcPr marL="109000" marR="109000" marT="54500" marB="54500">
                        <a:blipFill rotWithShape="0">
                          <a:blip r:embed="rId2"/>
                          <a:stretch>
                            <a:fillRect l="-247867" t="-310490" r="-165403" b="-76923"/>
                          </a:stretch>
                        </a:blipFill>
                      </a:tcPr>
                    </a:tc>
                    <a:tc>
                      <a:txBody>
                        <a:bodyPr/>
                        <a:lstStyle/>
                        <a:p>
                          <a:pPr/>
                          <a:r>
                            <a:rPr lang="en-US" sz="1700" b="0" dirty="0" smtClean="0"/>
                            <a:t>Return </a:t>
                          </a:r>
                          <a:endParaRPr lang="en-US" sz="1700" b="0" dirty="0" smtClean="0"/>
                        </a:p>
                      </a:txBody>
                      <a:tcPr marL="109000" marR="109000" marT="54500" marB="54500"/>
                    </a:tc>
                  </a:tr>
                  <a:tr h="658280">
                    <a:tc>
                      <a:txBody>
                        <a:bodyPr/>
                        <a:lstStyle/>
                        <a:p>
                          <a:endParaRPr lang="en-US"/>
                        </a:p>
                      </a:txBody>
                      <a:tcPr marL="109000" marR="109000" marT="54500" marB="54500" anchor="ctr">
                        <a:blipFill rotWithShape="0">
                          <a:blip r:embed="rId2"/>
                          <a:stretch>
                            <a:fillRect l="-192" t="-543519" r="-107280" b="-1852"/>
                          </a:stretch>
                        </a:blipFill>
                      </a:tcPr>
                    </a:tc>
                    <a:tc>
                      <a:txBody>
                        <a:bodyPr/>
                        <a:lstStyle/>
                        <a:p>
                          <a:endParaRPr lang="en-US"/>
                        </a:p>
                      </a:txBody>
                      <a:tcPr marL="109000" marR="109000" marT="54500" marB="54500">
                        <a:blipFill rotWithShape="0">
                          <a:blip r:embed="rId2"/>
                          <a:stretch>
                            <a:fillRect l="-247867" t="-543519" r="-165403" b="-1852"/>
                          </a:stretch>
                        </a:blipFill>
                      </a:tcPr>
                    </a:tc>
                    <a:tc>
                      <a:txBody>
                        <a:bodyPr/>
                        <a:lstStyle/>
                        <a:p>
                          <a:pPr/>
                          <a:endParaRPr lang="en-US" sz="1700" b="0" dirty="0"/>
                        </a:p>
                      </a:txBody>
                      <a:tcPr marL="109000" marR="109000" marT="54500" marB="54500"/>
                    </a:tc>
                  </a:tr>
                </a:tbl>
              </a:graphicData>
            </a:graphic>
          </p:graphicFrame>
        </mc:Fallback>
      </mc:AlternateContent>
    </p:spTree>
    <p:extLst>
      <p:ext uri="{BB962C8B-B14F-4D97-AF65-F5344CB8AC3E}">
        <p14:creationId xmlns:p14="http://schemas.microsoft.com/office/powerpoint/2010/main" val="10335430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90</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create the computational graph </a:t>
            </a:r>
            <a:r>
              <a:rPr lang="mr-IN" dirty="0" smtClean="0"/>
              <a:t>…</a:t>
            </a:r>
            <a:r>
              <a:rPr lang="en-US" dirty="0" smtClean="0"/>
              <a:t> </a:t>
            </a:r>
          </a:p>
          <a:p>
            <a:endParaRPr lang="en-US" dirty="0"/>
          </a:p>
          <a:p>
            <a:r>
              <a:rPr lang="en-US" dirty="0" smtClean="0"/>
              <a:t>What is computational graph?</a:t>
            </a:r>
          </a:p>
        </p:txBody>
      </p:sp>
    </p:spTree>
    <p:extLst>
      <p:ext uri="{BB962C8B-B14F-4D97-AF65-F5344CB8AC3E}">
        <p14:creationId xmlns:p14="http://schemas.microsoft.com/office/powerpoint/2010/main" val="2351279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91</a:t>
            </a:fld>
            <a:endParaRPr lang="en-US">
              <a:solidFill>
                <a:schemeClr val="tx1">
                  <a:lumMod val="75000"/>
                  <a:lumOff val="25000"/>
                </a:schemeClr>
              </a:solidFill>
            </a:endParaRPr>
          </a:p>
        </p:txBody>
      </p:sp>
      <p:sp>
        <p:nvSpPr>
          <p:cNvPr id="8" name="Oval 7"/>
          <p:cNvSpPr/>
          <p:nvPr/>
        </p:nvSpPr>
        <p:spPr>
          <a:xfrm>
            <a:off x="4054276"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1042528"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1381276" y="3627348"/>
            <a:ext cx="1923989" cy="675369"/>
            <a:chOff x="3574773" y="3481990"/>
            <a:chExt cx="1923989" cy="675369"/>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3574773" y="3481990"/>
                  <a:ext cx="1334404"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r>
                    <a:rPr lang="en-US" b="0" dirty="0" smtClean="0">
                      <a:solidFill>
                        <a:schemeClr val="tx1">
                          <a:lumMod val="75000"/>
                          <a:lumOff val="25000"/>
                        </a:schemeClr>
                      </a:solidFill>
                    </a:rPr>
                    <a:t/>
                  </a:r>
                  <a:br>
                    <a:rPr lang="en-US" b="0" dirty="0" smtClean="0">
                      <a:solidFill>
                        <a:schemeClr val="tx1">
                          <a:lumMod val="75000"/>
                          <a:lumOff val="25000"/>
                        </a:schemeClr>
                      </a:solidFill>
                    </a:rPr>
                  </a:br>
                  <a14:m>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up>
                          <m:r>
                            <a:rPr lang="en-US" b="0" i="1" smtClean="0">
                              <a:solidFill>
                                <a:schemeClr val="tx1">
                                  <a:lumMod val="75000"/>
                                  <a:lumOff val="25000"/>
                                </a:schemeClr>
                              </a:solidFill>
                              <a:latin typeface="Cambria Math" charset="0"/>
                            </a:rPr>
                            <m:t>′</m:t>
                          </m:r>
                        </m:sup>
                      </m:sSubSup>
                    </m:oMath>
                  </a14:m>
                  <a:r>
                    <a:rPr lang="en-US" b="0" dirty="0" smtClean="0">
                      <a:solidFill>
                        <a:schemeClr val="tx1">
                          <a:lumMod val="75000"/>
                          <a:lumOff val="25000"/>
                        </a:schemeClr>
                      </a:solidFill>
                    </a:rPr>
                    <a:t>=X</a:t>
                  </a:r>
                </a:p>
              </p:txBody>
            </p:sp>
          </mc:Choice>
          <mc:Fallback>
            <p:sp>
              <p:nvSpPr>
                <p:cNvPr id="11" name="Rectangle 10"/>
                <p:cNvSpPr>
                  <a:spLocks noRot="1" noChangeAspect="1" noMove="1" noResize="1" noEditPoints="1" noAdjustHandles="1" noChangeArrowheads="1" noChangeShapeType="1" noTextEdit="1"/>
                </p:cNvSpPr>
                <p:nvPr/>
              </p:nvSpPr>
              <p:spPr>
                <a:xfrm>
                  <a:off x="3574773" y="3481990"/>
                  <a:ext cx="1334404" cy="646331"/>
                </a:xfrm>
                <a:prstGeom prst="rect">
                  <a:avLst/>
                </a:prstGeom>
                <a:blipFill rotWithShape="0">
                  <a:blip r:embed="rId4"/>
                  <a:stretch>
                    <a:fillRect b="-14151"/>
                  </a:stretch>
                </a:blipFill>
              </p:spPr>
              <p:txBody>
                <a:bodyPr/>
                <a:lstStyle/>
                <a:p>
                  <a:r>
                    <a:rPr lang="en-US">
                      <a:noFill/>
                    </a:rPr>
                    <a:t> </a:t>
                  </a:r>
                </a:p>
              </p:txBody>
            </p:sp>
          </mc:Fallback>
        </mc:AlternateContent>
      </p:grpSp>
      <p:grpSp>
        <p:nvGrpSpPr>
          <p:cNvPr id="64" name="Group 63"/>
          <p:cNvGrpSpPr/>
          <p:nvPr/>
        </p:nvGrpSpPr>
        <p:grpSpPr>
          <a:xfrm>
            <a:off x="1425729" y="2469356"/>
            <a:ext cx="1919751" cy="818792"/>
            <a:chOff x="2887028" y="2798805"/>
            <a:chExt cx="1919751" cy="818792"/>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𝑒𝑥𝑝</m:t>
                        </m:r>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2887028" y="2955813"/>
                  <a:ext cx="1227772" cy="661784"/>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sup>
                        </m:sSup>
                      </m:oMath>
                      <m:oMath xmlns:m="http://schemas.openxmlformats.org/officeDocument/2006/math">
                        <m:sSubSup>
                          <m:sSubSupPr>
                            <m:ctrlPr>
                              <a:rPr lang="en-US" b="0" i="1" smtClean="0">
                                <a:solidFill>
                                  <a:schemeClr val="tx1">
                                    <a:lumMod val="75000"/>
                                    <a:lumOff val="25000"/>
                                  </a:schemeClr>
                                </a:solidFill>
                                <a:latin typeface="Cambria Math" charset="0"/>
                              </a:rPr>
                            </m:ctrlPr>
                          </m:sSubSup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up>
                            <m:r>
                              <a:rPr lang="en-US" b="0" i="1" smtClean="0">
                                <a:solidFill>
                                  <a:schemeClr val="tx1">
                                    <a:lumMod val="75000"/>
                                    <a:lumOff val="25000"/>
                                  </a:schemeClr>
                                </a:solidFill>
                                <a:latin typeface="Cambria Math" charset="0"/>
                              </a:rPr>
                              <m:t>′</m:t>
                            </m:r>
                          </m:sup>
                        </m:sSubSup>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2887028" y="2955813"/>
                  <a:ext cx="1227772" cy="661784"/>
                </a:xfrm>
                <a:prstGeom prst="rect">
                  <a:avLst/>
                </a:prstGeom>
                <a:blipFill rotWithShape="0">
                  <a:blip r:embed="rId6"/>
                  <a:stretch>
                    <a:fillRect b="-64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2756813"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756813"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41536"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41536"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2275654"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71" idx="3"/>
          </p:cNvCxnSpPr>
          <p:nvPr/>
        </p:nvCxnSpPr>
        <p:spPr>
          <a:xfrm flipV="1">
            <a:off x="2983989" y="3613365"/>
            <a:ext cx="428564" cy="838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3305265"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3211165"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3024204" y="2119528"/>
            <a:ext cx="53885" cy="3498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2135963" y="444434"/>
            <a:ext cx="2353177" cy="925451"/>
            <a:chOff x="3580449" y="444434"/>
            <a:chExt cx="2353177" cy="925451"/>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580449" y="444434"/>
                  <a:ext cx="1804725" cy="645946"/>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f>
                          <m:fPr>
                            <m:ctrlPr>
                              <a:rPr lang="en-US" b="0" i="1" smtClean="0">
                                <a:solidFill>
                                  <a:schemeClr val="tx1">
                                    <a:lumMod val="75000"/>
                                    <a:lumOff val="25000"/>
                                  </a:schemeClr>
                                </a:solidFill>
                                <a:latin typeface="Cambria Math" charset="0"/>
                              </a:rPr>
                            </m:ctrlPr>
                          </m:fPr>
                          <m:num>
                            <m:r>
                              <a:rPr lang="en-US" b="0" i="1" smtClean="0">
                                <a:solidFill>
                                  <a:schemeClr val="tx1">
                                    <a:lumMod val="75000"/>
                                    <a:lumOff val="25000"/>
                                  </a:schemeClr>
                                </a:solidFill>
                                <a:latin typeface="Cambria Math" charset="0"/>
                              </a:rPr>
                              <m:t>1</m:t>
                            </m:r>
                          </m:num>
                          <m:den>
                            <m:r>
                              <a:rPr lang="en-US" b="0" i="1" smtClean="0">
                                <a:solidFill>
                                  <a:schemeClr val="tx1">
                                    <a:lumMod val="75000"/>
                                    <a:lumOff val="25000"/>
                                  </a:schemeClr>
                                </a:solidFill>
                                <a:latin typeface="Cambria Math" charset="0"/>
                              </a:rPr>
                              <m:t>1+</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den>
                        </m:f>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580449" y="444434"/>
                  <a:ext cx="1804725" cy="645946"/>
                </a:xfrm>
                <a:prstGeom prst="rect">
                  <a:avLst/>
                </a:prstGeom>
                <a:blipFill rotWithShape="0">
                  <a:blip r:embed="rId10"/>
                  <a:stretch>
                    <a:fillRect/>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4489140"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5218411"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4395040"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4038630"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4681182"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3305265"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5105241" y="1816786"/>
            <a:ext cx="2261260" cy="1162756"/>
            <a:chOff x="6549727" y="1816786"/>
            <a:chExt cx="2261260"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2612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6</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261260" cy="645946"/>
                </a:xfrm>
                <a:prstGeom prst="rect">
                  <a:avLst/>
                </a:prstGeom>
                <a:blipFill rotWithShape="0">
                  <a:blip r:embed="rId12"/>
                  <a:stretch>
                    <a:fillRect/>
                  </a:stretch>
                </a:blipFill>
              </p:spPr>
              <p:txBody>
                <a:bodyPr/>
                <a:lstStyle/>
                <a:p>
                  <a:r>
                    <a:rPr lang="en-US">
                      <a:noFill/>
                    </a:rPr>
                    <a:t> </a:t>
                  </a:r>
                </a:p>
              </p:txBody>
            </p:sp>
          </mc:Fallback>
        </mc:AlternateContent>
      </p:grpSp>
      <p:cxnSp>
        <p:nvCxnSpPr>
          <p:cNvPr id="35" name="Straight Arrow Connector 34"/>
          <p:cNvCxnSpPr>
            <a:stCxn id="51" idx="6"/>
            <a:endCxn id="37" idx="2"/>
          </p:cNvCxnSpPr>
          <p:nvPr/>
        </p:nvCxnSpPr>
        <p:spPr>
          <a:xfrm flipV="1">
            <a:off x="5747793" y="1931235"/>
            <a:ext cx="710201" cy="1882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457994" y="1184162"/>
            <a:ext cx="3008846" cy="1049813"/>
            <a:chOff x="8095048" y="868101"/>
            <a:chExt cx="3008846" cy="1049813"/>
          </a:xfrm>
        </p:grpSpPr>
        <p:sp>
          <p:nvSpPr>
            <p:cNvPr id="37" name="Oval 36"/>
            <p:cNvSpPr/>
            <p:nvPr/>
          </p:nvSpPr>
          <p:spPr>
            <a:xfrm>
              <a:off x="8095048" y="13124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8" name="Rectangle 37"/>
                <p:cNvSpPr/>
                <p:nvPr/>
              </p:nvSpPr>
              <p:spPr>
                <a:xfrm>
                  <a:off x="8417518" y="868101"/>
                  <a:ext cx="268637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7</m:t>
                                </m:r>
                              </m:sub>
                            </m:sSub>
                            <m:r>
                              <a:rPr lang="en-US" b="0" i="1" smtClean="0">
                                <a:latin typeface="Cambria Math" charset="0"/>
                              </a:rPr>
                              <m:t>=</m:t>
                            </m:r>
                            <m:r>
                              <m:rPr>
                                <m:sty m:val="p"/>
                              </m:rPr>
                              <a:rPr lang="en-US">
                                <a:latin typeface="Cambria Math" charset="0"/>
                              </a:rPr>
                              <m:t>log</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38" name="Rectangle 37"/>
                <p:cNvSpPr>
                  <a:spLocks noRot="1" noChangeAspect="1" noMove="1" noResize="1" noEditPoints="1" noAdjustHandles="1" noChangeArrowheads="1" noChangeShapeType="1" noTextEdit="1"/>
                </p:cNvSpPr>
                <p:nvPr/>
              </p:nvSpPr>
              <p:spPr>
                <a:xfrm>
                  <a:off x="8417518" y="868101"/>
                  <a:ext cx="2686376" cy="645946"/>
                </a:xfrm>
                <a:prstGeom prst="rect">
                  <a:avLst/>
                </a:prstGeom>
                <a:blipFill rotWithShape="0">
                  <a:blip r:embed="rId13"/>
                  <a:stretch>
                    <a:fillRect/>
                  </a:stretch>
                </a:blipFill>
              </p:spPr>
              <p:txBody>
                <a:bodyPr/>
                <a:lstStyle/>
                <a:p>
                  <a:r>
                    <a:rPr lang="en-US">
                      <a:noFill/>
                    </a:rPr>
                    <a:t> </a:t>
                  </a:r>
                </a:p>
              </p:txBody>
            </p:sp>
          </mc:Fallback>
        </mc:AlternateContent>
      </p:grpSp>
      <p:sp>
        <p:nvSpPr>
          <p:cNvPr id="41" name="Oval 40"/>
          <p:cNvSpPr/>
          <p:nvPr/>
        </p:nvSpPr>
        <p:spPr>
          <a:xfrm>
            <a:off x="9838724" y="2471722"/>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1-y</a:t>
            </a:r>
            <a:endParaRPr lang="en-US" dirty="0">
              <a:solidFill>
                <a:schemeClr val="tx1">
                  <a:lumMod val="75000"/>
                  <a:lumOff val="25000"/>
                </a:schemeClr>
              </a:solidFill>
            </a:endParaRPr>
          </a:p>
        </p:txBody>
      </p:sp>
      <p:cxnSp>
        <p:nvCxnSpPr>
          <p:cNvPr id="46" name="Straight Arrow Connector 45"/>
          <p:cNvCxnSpPr>
            <a:stCxn id="37" idx="5"/>
            <a:endCxn id="42" idx="1"/>
          </p:cNvCxnSpPr>
          <p:nvPr/>
        </p:nvCxnSpPr>
        <p:spPr>
          <a:xfrm>
            <a:off x="7006446" y="2145304"/>
            <a:ext cx="1349410" cy="1191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1" idx="3"/>
            <a:endCxn id="42" idx="6"/>
          </p:cNvCxnSpPr>
          <p:nvPr/>
        </p:nvCxnSpPr>
        <p:spPr>
          <a:xfrm flipH="1">
            <a:off x="8904308" y="3063389"/>
            <a:ext cx="1032572" cy="487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7343542" y="3248020"/>
            <a:ext cx="3464345" cy="1283609"/>
            <a:chOff x="7343542" y="3248020"/>
            <a:chExt cx="3464345" cy="1283609"/>
          </a:xfrm>
        </p:grpSpPr>
        <mc:AlternateContent xmlns:mc="http://schemas.openxmlformats.org/markup-compatibility/2006" xmlns:a14="http://schemas.microsoft.com/office/drawing/2010/main">
          <mc:Choice Requires="a14">
            <p:sp>
              <p:nvSpPr>
                <p:cNvPr id="42" name="Oval 41"/>
                <p:cNvSpPr/>
                <p:nvPr/>
              </p:nvSpPr>
              <p:spPr>
                <a:xfrm>
                  <a:off x="8261756" y="3248020"/>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42" name="Oval 41"/>
                <p:cNvSpPr>
                  <a:spLocks noRot="1" noChangeAspect="1" noMove="1" noResize="1" noEditPoints="1" noAdjustHandles="1" noChangeArrowheads="1" noChangeShapeType="1" noTextEdit="1"/>
                </p:cNvSpPr>
                <p:nvPr/>
              </p:nvSpPr>
              <p:spPr>
                <a:xfrm>
                  <a:off x="8261756" y="3248020"/>
                  <a:ext cx="642552" cy="605481"/>
                </a:xfrm>
                <a:prstGeom prst="ellipse">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p:cNvSpPr/>
                <p:nvPr/>
              </p:nvSpPr>
              <p:spPr>
                <a:xfrm>
                  <a:off x="7343542" y="3885683"/>
                  <a:ext cx="346434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8</m:t>
                                </m:r>
                              </m:sub>
                            </m:sSub>
                            <m:r>
                              <a:rPr lang="en-US" i="1">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26" name="Rectangle 25"/>
                <p:cNvSpPr>
                  <a:spLocks noRot="1" noChangeAspect="1" noMove="1" noResize="1" noEditPoints="1" noAdjustHandles="1" noChangeArrowheads="1" noChangeShapeType="1" noTextEdit="1"/>
                </p:cNvSpPr>
                <p:nvPr/>
              </p:nvSpPr>
              <p:spPr>
                <a:xfrm>
                  <a:off x="7343542" y="3885683"/>
                  <a:ext cx="3464345" cy="645946"/>
                </a:xfrm>
                <a:prstGeom prst="rect">
                  <a:avLst/>
                </a:prstGeom>
                <a:blipFill rotWithShape="0">
                  <a:blip r:embed="rId15"/>
                  <a:stretch>
                    <a:fillRect/>
                  </a:stretch>
                </a:blipFill>
              </p:spPr>
              <p:txBody>
                <a:bodyPr/>
                <a:lstStyle/>
                <a:p>
                  <a:r>
                    <a:rPr lang="en-US">
                      <a:noFill/>
                    </a:rPr>
                    <a:t> </a:t>
                  </a:r>
                </a:p>
              </p:txBody>
            </p:sp>
          </mc:Fallback>
        </mc:AlternateContent>
      </p:grpSp>
      <p:cxnSp>
        <p:nvCxnSpPr>
          <p:cNvPr id="53" name="Straight Arrow Connector 52"/>
          <p:cNvCxnSpPr>
            <a:stCxn id="44" idx="4"/>
            <a:endCxn id="57" idx="0"/>
          </p:cNvCxnSpPr>
          <p:nvPr/>
        </p:nvCxnSpPr>
        <p:spPr>
          <a:xfrm>
            <a:off x="5803075" y="1281214"/>
            <a:ext cx="545839" cy="2386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4646970" y="3515475"/>
            <a:ext cx="670250" cy="6931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y</a:t>
            </a:r>
            <a:endParaRPr lang="en-US" dirty="0">
              <a:solidFill>
                <a:schemeClr val="tx1">
                  <a:lumMod val="75000"/>
                  <a:lumOff val="25000"/>
                </a:schemeClr>
              </a:solidFill>
            </a:endParaRPr>
          </a:p>
        </p:txBody>
      </p:sp>
      <p:cxnSp>
        <p:nvCxnSpPr>
          <p:cNvPr id="58" name="Straight Arrow Connector 57"/>
          <p:cNvCxnSpPr>
            <a:stCxn id="54" idx="6"/>
            <a:endCxn id="57" idx="2"/>
          </p:cNvCxnSpPr>
          <p:nvPr/>
        </p:nvCxnSpPr>
        <p:spPr>
          <a:xfrm>
            <a:off x="5317220" y="3862066"/>
            <a:ext cx="710418" cy="1086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8" name="Group 47"/>
          <p:cNvGrpSpPr/>
          <p:nvPr/>
        </p:nvGrpSpPr>
        <p:grpSpPr>
          <a:xfrm>
            <a:off x="4911218" y="3667978"/>
            <a:ext cx="2516138" cy="1147480"/>
            <a:chOff x="4911218" y="3667978"/>
            <a:chExt cx="2516138" cy="1147480"/>
          </a:xfrm>
        </p:grpSpPr>
        <mc:AlternateContent xmlns:mc="http://schemas.openxmlformats.org/markup-compatibility/2006" xmlns:a14="http://schemas.microsoft.com/office/drawing/2010/main">
          <mc:Choice Requires="a14">
            <p:sp>
              <p:nvSpPr>
                <p:cNvPr id="57" name="Oval 56"/>
                <p:cNvSpPr/>
                <p:nvPr/>
              </p:nvSpPr>
              <p:spPr>
                <a:xfrm>
                  <a:off x="6027638" y="36679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57" name="Oval 56"/>
                <p:cNvSpPr>
                  <a:spLocks noRot="1" noChangeAspect="1" noMove="1" noResize="1" noEditPoints="1" noAdjustHandles="1" noChangeArrowheads="1" noChangeShapeType="1" noTextEdit="1"/>
                </p:cNvSpPr>
                <p:nvPr/>
              </p:nvSpPr>
              <p:spPr>
                <a:xfrm>
                  <a:off x="6027638" y="3667978"/>
                  <a:ext cx="642552" cy="605481"/>
                </a:xfrm>
                <a:prstGeom prst="ellipse">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4911218" y="4169512"/>
                  <a:ext cx="251613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b="0" i="1" smtClean="0">
                                    <a:latin typeface="Cambria Math" charset="0"/>
                                  </a:rPr>
                                  <m:t>9</m:t>
                                </m:r>
                              </m:sub>
                            </m:sSub>
                            <m:r>
                              <a:rPr lang="en-US" i="1">
                                <a:latin typeface="Cambria Math" charset="0"/>
                              </a:rPr>
                              <m:t>=</m:t>
                            </m:r>
                            <m:r>
                              <m:rPr>
                                <m:sty m:val="p"/>
                              </m:rPr>
                              <a:rPr lang="en-US" b="0" i="0" smtClean="0">
                                <a:latin typeface="Cambria Math" charset="0"/>
                              </a:rPr>
                              <m:t>y</m:t>
                            </m:r>
                            <m:r>
                              <m:rPr>
                                <m:sty m:val="p"/>
                              </m:rPr>
                              <a:rPr lang="en-US">
                                <a:latin typeface="Cambria Math" charset="0"/>
                              </a:rPr>
                              <m:t>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60" name="Rectangle 59"/>
                <p:cNvSpPr>
                  <a:spLocks noRot="1" noChangeAspect="1" noMove="1" noResize="1" noEditPoints="1" noAdjustHandles="1" noChangeArrowheads="1" noChangeShapeType="1" noTextEdit="1"/>
                </p:cNvSpPr>
                <p:nvPr/>
              </p:nvSpPr>
              <p:spPr>
                <a:xfrm>
                  <a:off x="4911218" y="4169512"/>
                  <a:ext cx="2516138" cy="645946"/>
                </a:xfrm>
                <a:prstGeom prst="rect">
                  <a:avLst/>
                </a:prstGeom>
                <a:blipFill rotWithShape="0">
                  <a:blip r:embed="rId1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p:cNvSpPr/>
              <p:nvPr/>
            </p:nvSpPr>
            <p:spPr>
              <a:xfrm>
                <a:off x="7802376" y="494966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65" name="Oval 64"/>
              <p:cNvSpPr>
                <a:spLocks noRot="1" noChangeAspect="1" noMove="1" noResize="1" noEditPoints="1" noAdjustHandles="1" noChangeArrowheads="1" noChangeShapeType="1" noTextEdit="1"/>
              </p:cNvSpPr>
              <p:nvPr/>
            </p:nvSpPr>
            <p:spPr>
              <a:xfrm>
                <a:off x="7802376" y="4949668"/>
                <a:ext cx="642552" cy="605481"/>
              </a:xfrm>
              <a:prstGeom prst="ellipse">
                <a:avLst/>
              </a:prstGeom>
              <a:blipFill rotWithShape="0">
                <a:blip r:embed="rId18"/>
                <a:stretch>
                  <a:fillRect/>
                </a:stretch>
              </a:blipFill>
            </p:spPr>
            <p:txBody>
              <a:bodyPr/>
              <a:lstStyle/>
              <a:p>
                <a:r>
                  <a:rPr lang="en-US">
                    <a:noFill/>
                  </a:rPr>
                  <a:t> </a:t>
                </a:r>
              </a:p>
            </p:txBody>
          </p:sp>
        </mc:Fallback>
      </mc:AlternateContent>
      <p:cxnSp>
        <p:nvCxnSpPr>
          <p:cNvPr id="66" name="Straight Arrow Connector 65"/>
          <p:cNvCxnSpPr>
            <a:stCxn id="42" idx="4"/>
            <a:endCxn id="65" idx="0"/>
          </p:cNvCxnSpPr>
          <p:nvPr/>
        </p:nvCxnSpPr>
        <p:spPr>
          <a:xfrm flipH="1">
            <a:off x="8123652" y="3853501"/>
            <a:ext cx="459380" cy="10961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57" idx="6"/>
            <a:endCxn id="65" idx="1"/>
          </p:cNvCxnSpPr>
          <p:nvPr/>
        </p:nvCxnSpPr>
        <p:spPr>
          <a:xfrm>
            <a:off x="6670190" y="3970719"/>
            <a:ext cx="1226286" cy="10676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5317220" y="5555149"/>
                <a:ext cx="598946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r>
                            <a:rPr lang="en-US" b="0" i="1" smtClean="0">
                              <a:latin typeface="Cambria Math" charset="0"/>
                            </a:rPr>
                            <m:t>−</m:t>
                          </m:r>
                          <m:r>
                            <a:rPr lang="en-US" b="0" i="1" smtClean="0">
                              <a:latin typeface="Cambria Math" charset="0"/>
                            </a:rPr>
                            <m:t>ℒ</m:t>
                          </m:r>
                          <m:r>
                            <a:rPr lang="en-US" i="1">
                              <a:latin typeface="Cambria Math" charset="0"/>
                            </a:rPr>
                            <m:t>=</m:t>
                          </m:r>
                          <m:func>
                            <m:funcPr>
                              <m:ctrlPr>
                                <a:rPr lang="en-US" i="1">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9</m:t>
                                  </m:r>
                                </m:sub>
                              </m:sSub>
                              <m:r>
                                <a:rPr lang="en-US" i="1">
                                  <a:latin typeface="Cambria Math" charset="0"/>
                                </a:rPr>
                                <m:t>=</m:t>
                              </m:r>
                              <m:r>
                                <m:rPr>
                                  <m:sty m:val="p"/>
                                </m:rPr>
                                <a:rPr lang="en-US">
                                  <a:latin typeface="Cambria Math" charset="0"/>
                                </a:rPr>
                                <m:t>ylog</m:t>
                              </m:r>
                              <m:r>
                                <a:rPr lang="en-US" i="1">
                                  <a:latin typeface="Cambria Math" charset="0"/>
                                </a:rPr>
                                <m:t>(</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r>
                            <a:rPr lang="en-US" b="0" i="0" smtClean="0">
                              <a:latin typeface="Cambria Math" charset="0"/>
                            </a:rPr>
                            <m:t>+ </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a:latin typeface="Cambria Math" charset="0"/>
                            </a:rPr>
                            <m:t>log</m:t>
                          </m:r>
                          <m:r>
                            <a:rPr lang="en-US" i="1">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i="1">
                              <a:latin typeface="Cambria Math" charset="0"/>
                            </a:rPr>
                            <m:t>)</m:t>
                          </m:r>
                        </m:e>
                      </m:func>
                    </m:oMath>
                  </m:oMathPara>
                </a14:m>
                <a:endParaRPr lang="en-US" dirty="0"/>
              </a:p>
            </p:txBody>
          </p:sp>
        </mc:Choice>
        <mc:Fallback xmlns="">
          <p:sp>
            <p:nvSpPr>
              <p:cNvPr id="70" name="Rectangle 69"/>
              <p:cNvSpPr>
                <a:spLocks noRot="1" noChangeAspect="1" noMove="1" noResize="1" noEditPoints="1" noAdjustHandles="1" noChangeArrowheads="1" noChangeShapeType="1" noTextEdit="1"/>
              </p:cNvSpPr>
              <p:nvPr/>
            </p:nvSpPr>
            <p:spPr>
              <a:xfrm>
                <a:off x="5317220" y="5555149"/>
                <a:ext cx="5989460" cy="645946"/>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Oval 70"/>
              <p:cNvSpPr/>
              <p:nvPr/>
            </p:nvSpPr>
            <p:spPr>
              <a:xfrm>
                <a:off x="3318453" y="309655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71" name="Oval 70"/>
              <p:cNvSpPr>
                <a:spLocks noRot="1" noChangeAspect="1" noMove="1" noResize="1" noEditPoints="1" noAdjustHandles="1" noChangeArrowheads="1" noChangeShapeType="1" noTextEdit="1"/>
              </p:cNvSpPr>
              <p:nvPr/>
            </p:nvSpPr>
            <p:spPr>
              <a:xfrm>
                <a:off x="3318453" y="3096555"/>
                <a:ext cx="642552" cy="605481"/>
              </a:xfrm>
              <a:prstGeom prst="ellipse">
                <a:avLst/>
              </a:prstGeom>
              <a:blipFill rotWithShape="0">
                <a:blip r:embed="rId20"/>
                <a:stretch>
                  <a:fillRect/>
                </a:stretch>
              </a:blipFill>
            </p:spPr>
            <p:txBody>
              <a:bodyPr/>
              <a:lstStyle/>
              <a:p>
                <a:r>
                  <a:rPr lang="en-US">
                    <a:noFill/>
                  </a:rPr>
                  <a:t> </a:t>
                </a:r>
              </a:p>
            </p:txBody>
          </p:sp>
        </mc:Fallback>
      </mc:AlternateContent>
      <p:cxnSp>
        <p:nvCxnSpPr>
          <p:cNvPr id="73" name="Straight Arrow Connector 72"/>
          <p:cNvCxnSpPr>
            <a:stCxn id="71" idx="0"/>
            <a:endCxn id="9" idx="5"/>
          </p:cNvCxnSpPr>
          <p:nvPr/>
        </p:nvCxnSpPr>
        <p:spPr>
          <a:xfrm flipH="1" flipV="1">
            <a:off x="3251380" y="2986166"/>
            <a:ext cx="388349" cy="1103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a:stCxn id="55" idx="0"/>
            <a:endCxn id="36" idx="4"/>
          </p:cNvCxnSpPr>
          <p:nvPr/>
        </p:nvCxnSpPr>
        <p:spPr>
          <a:xfrm flipH="1" flipV="1">
            <a:off x="4167864" y="1369885"/>
            <a:ext cx="192042" cy="7990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9" name="Title 1"/>
          <p:cNvSpPr txBox="1">
            <a:spLocks/>
          </p:cNvSpPr>
          <p:nvPr/>
        </p:nvSpPr>
        <p:spPr>
          <a:xfrm>
            <a:off x="7681151" y="90200"/>
            <a:ext cx="4422212" cy="624243"/>
          </a:xfrm>
          <a:prstGeom prst="rect">
            <a:avLst/>
          </a:prstGeom>
          <a:solidFill>
            <a:schemeClr val="tx2">
              <a:lumMod val="20000"/>
              <a:lumOff val="80000"/>
            </a:schemeClr>
          </a:solidFill>
        </p:spPr>
        <p:txBody>
          <a:bodyPr/>
          <a:lstStyle>
            <a:lvl1pPr algn="ctr" defTabSz="457182" rtl="0" eaLnBrk="1" latinLnBrk="0" hangingPunct="1">
              <a:spcBef>
                <a:spcPct val="0"/>
              </a:spcBef>
              <a:buNone/>
              <a:defRPr sz="3200" kern="1200" baseline="0">
                <a:solidFill>
                  <a:schemeClr val="tx1"/>
                </a:solidFill>
                <a:latin typeface="Karla"/>
                <a:ea typeface="+mj-ea"/>
                <a:cs typeface="Karla"/>
              </a:defRPr>
            </a:lvl1pPr>
          </a:lstStyle>
          <a:p>
            <a:r>
              <a:rPr lang="en-US" dirty="0" smtClean="0"/>
              <a:t>Computational Graph</a:t>
            </a:r>
            <a:endParaRPr lang="en-US" dirty="0"/>
          </a:p>
        </p:txBody>
      </p:sp>
    </p:spTree>
    <p:extLst>
      <p:ext uri="{BB962C8B-B14F-4D97-AF65-F5344CB8AC3E}">
        <p14:creationId xmlns:p14="http://schemas.microsoft.com/office/powerpoint/2010/main" val="3221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55" grpId="0" animBg="1"/>
      <p:bldP spid="41" grpId="0" animBg="1"/>
      <p:bldP spid="54" grpId="0" animBg="1"/>
      <p:bldP spid="65" grpId="0" animBg="1"/>
      <p:bldP spid="70" grpId="0"/>
      <p:bldP spid="7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altogether </a:t>
            </a:r>
            <a:endParaRPr lang="en-US" dirty="0"/>
          </a:p>
        </p:txBody>
      </p:sp>
      <p:sp>
        <p:nvSpPr>
          <p:cNvPr id="3" name="Content Placeholder 2"/>
          <p:cNvSpPr>
            <a:spLocks noGrp="1"/>
          </p:cNvSpPr>
          <p:nvPr>
            <p:ph idx="1"/>
          </p:nvPr>
        </p:nvSpPr>
        <p:spPr/>
        <p:txBody>
          <a:bodyPr/>
          <a:lstStyle/>
          <a:p>
            <a:r>
              <a:rPr lang="en-US" dirty="0" smtClean="0"/>
              <a:t>We specify the network structure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92</a:t>
            </a:fld>
            <a:endParaRPr lang="en-US"/>
          </a:p>
        </p:txBody>
      </p:sp>
      <p:grpSp>
        <p:nvGrpSpPr>
          <p:cNvPr id="5" name="Group 4"/>
          <p:cNvGrpSpPr/>
          <p:nvPr/>
        </p:nvGrpSpPr>
        <p:grpSpPr>
          <a:xfrm>
            <a:off x="1323603" y="1913145"/>
            <a:ext cx="3884154" cy="1375756"/>
            <a:chOff x="1768177" y="3916087"/>
            <a:chExt cx="7000377" cy="2479513"/>
          </a:xfrm>
        </p:grpSpPr>
        <p:grpSp>
          <p:nvGrpSpPr>
            <p:cNvPr id="6" name="Group 5"/>
            <p:cNvGrpSpPr/>
            <p:nvPr/>
          </p:nvGrpSpPr>
          <p:grpSpPr>
            <a:xfrm>
              <a:off x="1768177" y="3916087"/>
              <a:ext cx="7000377" cy="2479513"/>
              <a:chOff x="3193036" y="1798870"/>
              <a:chExt cx="7000377" cy="2479513"/>
            </a:xfrm>
          </p:grpSpPr>
          <p:grpSp>
            <p:nvGrpSpPr>
              <p:cNvPr id="13" name="Group 12"/>
              <p:cNvGrpSpPr/>
              <p:nvPr/>
            </p:nvGrpSpPr>
            <p:grpSpPr>
              <a:xfrm>
                <a:off x="3193036" y="1798870"/>
                <a:ext cx="6501741" cy="2479513"/>
                <a:chOff x="2777549" y="2141459"/>
                <a:chExt cx="6501741" cy="2479513"/>
              </a:xfrm>
            </p:grpSpPr>
            <mc:AlternateContent xmlns:mc="http://schemas.openxmlformats.org/markup-compatibility/2006" xmlns:a14="http://schemas.microsoft.com/office/drawing/2010/main">
              <mc:Choice Requires="a14">
                <p:sp>
                  <p:nvSpPr>
                    <p:cNvPr id="15" name="TextBox 14"/>
                    <p:cNvSpPr txBox="1"/>
                    <p:nvPr/>
                  </p:nvSpPr>
                  <p:spPr>
                    <a:xfrm flipH="1" flipV="1">
                      <a:off x="2777549" y="3189246"/>
                      <a:ext cx="425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flipH="1" flipV="1">
                      <a:off x="2777549" y="3189246"/>
                      <a:ext cx="425045" cy="369332"/>
                    </a:xfrm>
                    <a:prstGeom prst="rect">
                      <a:avLst/>
                    </a:prstGeom>
                    <a:blipFill rotWithShape="0">
                      <a:blip r:embed="rId5"/>
                      <a:stretch>
                        <a:fillRect/>
                      </a:stretch>
                    </a:blipFill>
                  </p:spPr>
                  <p:txBody>
                    <a:bodyPr/>
                    <a:lstStyle/>
                    <a:p>
                      <a:r>
                        <a:rPr lang="en-US">
                          <a:noFill/>
                        </a:rPr>
                        <a:t> </a:t>
                      </a:r>
                    </a:p>
                  </p:txBody>
                </p:sp>
              </mc:Fallback>
            </mc:AlternateContent>
            <p:sp>
              <p:nvSpPr>
                <p:cNvPr id="16" name="Rectangle 15"/>
                <p:cNvSpPr/>
                <p:nvPr/>
              </p:nvSpPr>
              <p:spPr>
                <a:xfrm>
                  <a:off x="4418675" y="214145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17" name="Straight Arrow Connector 16"/>
                <p:cNvCxnSpPr/>
                <p:nvPr/>
              </p:nvCxnSpPr>
              <p:spPr>
                <a:xfrm flipV="1">
                  <a:off x="3202594" y="2598659"/>
                  <a:ext cx="1216081" cy="77525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3202594" y="3373912"/>
                  <a:ext cx="1216081" cy="78986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5333075" y="2141459"/>
                  <a:ext cx="2129297" cy="2022314"/>
                  <a:chOff x="7172934" y="2048375"/>
                  <a:chExt cx="2129297" cy="2022314"/>
                </a:xfrm>
              </p:grpSpPr>
              <p:cxnSp>
                <p:nvCxnSpPr>
                  <p:cNvPr id="22" name="Straight Arrow Connector 21"/>
                  <p:cNvCxnSpPr/>
                  <p:nvPr/>
                </p:nvCxnSpPr>
                <p:spPr>
                  <a:xfrm flipV="1">
                    <a:off x="7172934" y="4070688"/>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172934" y="2505575"/>
                    <a:ext cx="1216081"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4" name="Rectangle 23"/>
                      <p:cNvSpPr/>
                      <p:nvPr/>
                    </p:nvSpPr>
                    <p:spPr>
                      <a:xfrm>
                        <a:off x="8387831" y="204837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30" name="Rectangle 29"/>
                      <p:cNvSpPr>
                        <a:spLocks noRot="1" noChangeAspect="1" noMove="1" noResize="1" noEditPoints="1" noAdjustHandles="1" noChangeArrowheads="1" noChangeShapeType="1" noTextEdit="1"/>
                      </p:cNvSpPr>
                      <p:nvPr/>
                    </p:nvSpPr>
                    <p:spPr>
                      <a:xfrm>
                        <a:off x="8387831" y="2048375"/>
                        <a:ext cx="914400" cy="914400"/>
                      </a:xfrm>
                      <a:prstGeom prst="rect">
                        <a:avLst/>
                      </a:prstGeom>
                      <a:blipFill rotWithShape="0">
                        <a:blip r:embed="rId6"/>
                        <a:stretch>
                          <a:fillRect/>
                        </a:stretch>
                      </a:blipFill>
                      <a:ln>
                        <a:solidFill>
                          <a:schemeClr val="tx1">
                            <a:lumMod val="75000"/>
                            <a:lumOff val="25000"/>
                          </a:schemeClr>
                        </a:solidFill>
                      </a:ln>
                      <a:effectLst/>
                    </p:spPr>
                    <p:txBody>
                      <a:bodyPr/>
                      <a:lstStyle/>
                      <a:p>
                        <a:r>
                          <a:rPr lang="en-US">
                            <a:noFill/>
                          </a:rPr>
                          <a:t> </a:t>
                        </a:r>
                      </a:p>
                    </p:txBody>
                  </p:sp>
                </mc:Fallback>
              </mc:AlternateContent>
            </p:grpSp>
            <p:sp>
              <p:nvSpPr>
                <p:cNvPr id="20" name="Rectangle 19"/>
                <p:cNvSpPr/>
                <p:nvPr/>
              </p:nvSpPr>
              <p:spPr>
                <a:xfrm>
                  <a:off x="4418675" y="370657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21" name="Straight Arrow Connector 20"/>
                <p:cNvCxnSpPr/>
                <p:nvPr/>
              </p:nvCxnSpPr>
              <p:spPr>
                <a:xfrm>
                  <a:off x="8977609" y="3443555"/>
                  <a:ext cx="30168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14" name="Rectangle 13"/>
                  <p:cNvSpPr/>
                  <p:nvPr/>
                </p:nvSpPr>
                <p:spPr>
                  <a:xfrm>
                    <a:off x="9810744" y="2921959"/>
                    <a:ext cx="3826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9810744" y="2921959"/>
                    <a:ext cx="382669" cy="36933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7" name="Rectangle 6"/>
                <p:cNvSpPr/>
                <p:nvPr/>
              </p:nvSpPr>
              <p:spPr>
                <a:xfrm>
                  <a:off x="5539784" y="548120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4</m:t>
                            </m:r>
                          </m:sub>
                        </m:sSub>
                      </m:oMath>
                    </m:oMathPara>
                  </a14:m>
                  <a:endParaRPr lang="en-US" sz="1700" dirty="0">
                    <a:solidFill>
                      <a:schemeClr val="tx1">
                        <a:lumMod val="75000"/>
                        <a:lumOff val="25000"/>
                      </a:schemeClr>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5539784" y="5481200"/>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8" name="Straight Arrow Connector 7"/>
            <p:cNvCxnSpPr/>
            <p:nvPr/>
          </p:nvCxnSpPr>
          <p:spPr>
            <a:xfrm flipV="1">
              <a:off x="4323703" y="4373287"/>
              <a:ext cx="1214897" cy="156511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4323111" y="4373286"/>
              <a:ext cx="1216081" cy="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7053837" y="4760913"/>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5</m:t>
                            </m:r>
                          </m:sub>
                        </m:sSub>
                      </m:oMath>
                    </m:oMathPara>
                  </a14:m>
                  <a:endParaRPr lang="en-US" sz="1700" dirty="0">
                    <a:solidFill>
                      <a:schemeClr val="tx1">
                        <a:lumMod val="75000"/>
                        <a:lumOff val="2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7053837" y="4760913"/>
                  <a:ext cx="914400" cy="914400"/>
                </a:xfrm>
                <a:prstGeom prst="rect">
                  <a:avLst/>
                </a:prstGeom>
                <a:blipFill rotWithShape="0">
                  <a:blip r:embed="rId9"/>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11" name="Straight Arrow Connector 10"/>
            <p:cNvCxnSpPr/>
            <p:nvPr/>
          </p:nvCxnSpPr>
          <p:spPr>
            <a:xfrm>
              <a:off x="6453000" y="4373287"/>
              <a:ext cx="600837" cy="84482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454184" y="5218113"/>
              <a:ext cx="599653" cy="72028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5" name="Content Placeholder 2"/>
          <p:cNvSpPr txBox="1">
            <a:spLocks/>
          </p:cNvSpPr>
          <p:nvPr/>
        </p:nvSpPr>
        <p:spPr>
          <a:xfrm>
            <a:off x="932496" y="3586035"/>
            <a:ext cx="10327008" cy="2111143"/>
          </a:xfrm>
          <a:prstGeom prst="rect">
            <a:avLst/>
          </a:prstGeom>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 create the computational graph. </a:t>
            </a:r>
          </a:p>
          <a:p>
            <a:r>
              <a:rPr lang="en-US" dirty="0" smtClean="0"/>
              <a:t>Each node of the graph we create</a:t>
            </a:r>
          </a:p>
          <a:p>
            <a:r>
              <a:rPr lang="en-US" dirty="0" smtClean="0"/>
              <a:t> the function mode and the partial derivatives</a:t>
            </a:r>
          </a:p>
          <a:p>
            <a:r>
              <a:rPr lang="en-US" dirty="0" smtClean="0"/>
              <a:t>Now we can either go forward or backward depending on the situation (in general) forward is easier to implement and to understand. The difference is cleared when there are multiple nodes per layer. </a:t>
            </a:r>
          </a:p>
          <a:p>
            <a:endParaRPr lang="en-US" dirty="0"/>
          </a:p>
          <a:p>
            <a:endParaRPr lang="en-US" dirty="0" smtClean="0"/>
          </a:p>
        </p:txBody>
      </p:sp>
    </p:spTree>
    <p:extLst>
      <p:ext uri="{BB962C8B-B14F-4D97-AF65-F5344CB8AC3E}">
        <p14:creationId xmlns:p14="http://schemas.microsoft.com/office/powerpoint/2010/main" val="15460586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Forward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93</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682920133"/>
                  </p:ext>
                </p:extLst>
              </p:nvPr>
            </p:nvGraphicFramePr>
            <p:xfrm>
              <a:off x="755374" y="983807"/>
              <a:ext cx="9703738" cy="4825271"/>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682920133"/>
                  </p:ext>
                </p:extLst>
              </p:nvPr>
            </p:nvGraphicFramePr>
            <p:xfrm>
              <a:off x="755374" y="983807"/>
              <a:ext cx="9703738" cy="4825271"/>
            </p:xfrm>
            <a:graphic>
              <a:graphicData uri="http://schemas.openxmlformats.org/drawingml/2006/table">
                <a:tbl>
                  <a:tblPr firstRow="1" bandRow="1">
                    <a:tableStyleId>{073A0DAA-6AF3-43AB-8588-CEC1D06C72B9}</a:tableStyleId>
                  </a:tblPr>
                  <a:tblGrid>
                    <a:gridCol w="2716772"/>
                    <a:gridCol w="157112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38514" t="-2353" r="-1351" b="-835294"/>
                          </a:stretch>
                        </a:blipFill>
                      </a:tcPr>
                    </a:tc>
                  </a:tr>
                  <a:tr h="514712">
                    <a:tc>
                      <a:txBody>
                        <a:bodyPr/>
                        <a:lstStyle/>
                        <a:p>
                          <a:endParaRPr lang="en-US"/>
                        </a:p>
                      </a:txBody>
                      <a:tcPr anchor="ctr">
                        <a:blipFill rotWithShape="0">
                          <a:blip r:embed="rId2"/>
                          <a:stretch>
                            <a:fillRect l="-224" t="-102353" r="-258072" b="-735294"/>
                          </a:stretch>
                        </a:blipFill>
                      </a:tcPr>
                    </a:tc>
                    <a:tc>
                      <a:txBody>
                        <a:bodyPr/>
                        <a:lstStyle/>
                        <a:p>
                          <a:endParaRPr lang="en-US"/>
                        </a:p>
                      </a:txBody>
                      <a:tcPr>
                        <a:blipFill rotWithShape="0">
                          <a:blip r:embed="rId2"/>
                          <a:stretch>
                            <a:fillRect l="-173256" t="-102353" r="-346124" b="-735294"/>
                          </a:stretch>
                        </a:blipFill>
                      </a:tcPr>
                    </a:tc>
                    <a:tc>
                      <a:txBody>
                        <a:bodyPr/>
                        <a:lstStyle/>
                        <a:p>
                          <a:endParaRPr lang="en-US"/>
                        </a:p>
                      </a:txBody>
                      <a:tcPr anchor="ctr">
                        <a:blipFill rotWithShape="0">
                          <a:blip r:embed="rId2"/>
                          <a:stretch>
                            <a:fillRect l="-238176" t="-102353" r="-201689" b="-735294"/>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endParaRPr lang="en-US"/>
                        </a:p>
                      </a:txBody>
                      <a:tcPr anchor="ctr">
                        <a:blipFill rotWithShape="0">
                          <a:blip r:embed="rId2"/>
                          <a:stretch>
                            <a:fillRect l="-224" t="-191111" r="-258072" b="-594444"/>
                          </a:stretch>
                        </a:blipFill>
                      </a:tcPr>
                    </a:tc>
                    <a:tc>
                      <a:txBody>
                        <a:bodyPr/>
                        <a:lstStyle/>
                        <a:p>
                          <a:endParaRPr lang="en-US"/>
                        </a:p>
                      </a:txBody>
                      <a:tcPr>
                        <a:blipFill rotWithShape="0">
                          <a:blip r:embed="rId2"/>
                          <a:stretch>
                            <a:fillRect l="-173256" t="-191111" r="-346124" b="-594444"/>
                          </a:stretch>
                        </a:blipFill>
                      </a:tcPr>
                    </a:tc>
                    <a:tc>
                      <a:txBody>
                        <a:bodyPr/>
                        <a:lstStyle/>
                        <a:p>
                          <a:endParaRPr lang="en-US"/>
                        </a:p>
                      </a:txBody>
                      <a:tcPr anchor="ctr">
                        <a:blipFill rotWithShape="0">
                          <a:blip r:embed="rId2"/>
                          <a:stretch>
                            <a:fillRect l="-238176" t="-191111" r="-201689" b="-594444"/>
                          </a:stretch>
                        </a:blipFill>
                      </a:tcPr>
                    </a:tc>
                    <a:tc>
                      <a:txBody>
                        <a:bodyPr/>
                        <a:lstStyle/>
                        <a:p>
                          <a:endParaRPr lang="en-US"/>
                        </a:p>
                      </a:txBody>
                      <a:tcPr anchor="ctr">
                        <a:blipFill rotWithShape="0">
                          <a:blip r:embed="rId2"/>
                          <a:stretch>
                            <a:fillRect l="-337037" t="-191111" r="-101010" b="-594444"/>
                          </a:stretch>
                        </a:blipFill>
                      </a:tcPr>
                    </a:tc>
                    <a:tc>
                      <a:txBody>
                        <a:bodyPr/>
                        <a:lstStyle/>
                        <a:p>
                          <a:endParaRPr lang="en-US"/>
                        </a:p>
                      </a:txBody>
                      <a:tcPr anchor="ctr">
                        <a:blipFill rotWithShape="0">
                          <a:blip r:embed="rId2"/>
                          <a:stretch>
                            <a:fillRect l="-438514" t="-191111" r="-1351" b="-594444"/>
                          </a:stretch>
                        </a:blipFill>
                      </a:tcPr>
                    </a:tc>
                  </a:tr>
                  <a:tr h="551246">
                    <a:tc>
                      <a:txBody>
                        <a:bodyPr/>
                        <a:lstStyle/>
                        <a:p>
                          <a:endParaRPr lang="en-US"/>
                        </a:p>
                      </a:txBody>
                      <a:tcPr anchor="ctr">
                        <a:blipFill rotWithShape="0">
                          <a:blip r:embed="rId2"/>
                          <a:stretch>
                            <a:fillRect l="-224" t="-291111" r="-258072" b="-494444"/>
                          </a:stretch>
                        </a:blipFill>
                      </a:tcPr>
                    </a:tc>
                    <a:tc>
                      <a:txBody>
                        <a:bodyPr/>
                        <a:lstStyle/>
                        <a:p>
                          <a:endParaRPr lang="en-US"/>
                        </a:p>
                      </a:txBody>
                      <a:tcPr>
                        <a:blipFill rotWithShape="0">
                          <a:blip r:embed="rId2"/>
                          <a:stretch>
                            <a:fillRect l="-173256" t="-291111" r="-346124" b="-494444"/>
                          </a:stretch>
                        </a:blipFill>
                      </a:tcPr>
                    </a:tc>
                    <a:tc>
                      <a:txBody>
                        <a:bodyPr/>
                        <a:lstStyle/>
                        <a:p>
                          <a:endParaRPr lang="en-US"/>
                        </a:p>
                      </a:txBody>
                      <a:tcPr anchor="ctr">
                        <a:blipFill rotWithShape="0">
                          <a:blip r:embed="rId2"/>
                          <a:stretch>
                            <a:fillRect l="-238176" t="-291111" r="-201689" b="-494444"/>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38514" t="-291111" r="-1351" b="-494444"/>
                          </a:stretch>
                        </a:blipFill>
                      </a:tcPr>
                    </a:tc>
                  </a:tr>
                  <a:tr h="633993">
                    <a:tc>
                      <a:txBody>
                        <a:bodyPr/>
                        <a:lstStyle/>
                        <a:p>
                          <a:endParaRPr lang="en-US"/>
                        </a:p>
                      </a:txBody>
                      <a:tcPr anchor="ctr">
                        <a:blipFill rotWithShape="0">
                          <a:blip r:embed="rId2"/>
                          <a:stretch>
                            <a:fillRect l="-224" t="-335238" r="-258072" b="-323810"/>
                          </a:stretch>
                        </a:blipFill>
                      </a:tcPr>
                    </a:tc>
                    <a:tc>
                      <a:txBody>
                        <a:bodyPr/>
                        <a:lstStyle/>
                        <a:p>
                          <a:endParaRPr lang="en-US"/>
                        </a:p>
                      </a:txBody>
                      <a:tcPr>
                        <a:blipFill rotWithShape="0">
                          <a:blip r:embed="rId2"/>
                          <a:stretch>
                            <a:fillRect l="-173256" t="-335238" r="-346124" b="-323810"/>
                          </a:stretch>
                        </a:blipFill>
                      </a:tcPr>
                    </a:tc>
                    <a:tc>
                      <a:txBody>
                        <a:bodyPr/>
                        <a:lstStyle/>
                        <a:p>
                          <a:endParaRPr lang="en-US"/>
                        </a:p>
                      </a:txBody>
                      <a:tcPr anchor="ctr">
                        <a:blipFill rotWithShape="0">
                          <a:blip r:embed="rId2"/>
                          <a:stretch>
                            <a:fillRect l="-238176" t="-335238" r="-201689" b="-323810"/>
                          </a:stretch>
                        </a:blipFill>
                      </a:tcPr>
                    </a:tc>
                    <a:tc>
                      <a:txBody>
                        <a:bodyPr/>
                        <a:lstStyle/>
                        <a:p>
                          <a:endParaRPr lang="en-US"/>
                        </a:p>
                      </a:txBody>
                      <a:tcPr anchor="ctr">
                        <a:blipFill rotWithShape="0">
                          <a:blip r:embed="rId2"/>
                          <a:stretch>
                            <a:fillRect l="-337037" t="-335238" r="-101010" b="-323810"/>
                          </a:stretch>
                        </a:blipFill>
                      </a:tcPr>
                    </a:tc>
                    <a:tc>
                      <a:txBody>
                        <a:bodyPr/>
                        <a:lstStyle/>
                        <a:p>
                          <a:endParaRPr lang="en-US"/>
                        </a:p>
                      </a:txBody>
                      <a:tcPr anchor="ctr">
                        <a:blipFill rotWithShape="0">
                          <a:blip r:embed="rId2"/>
                          <a:stretch>
                            <a:fillRect l="-438514" t="-335238" r="-1351" b="-323810"/>
                          </a:stretch>
                        </a:blipFill>
                      </a:tcPr>
                    </a:tc>
                  </a:tr>
                  <a:tr h="726313">
                    <a:tc>
                      <a:txBody>
                        <a:bodyPr/>
                        <a:lstStyle/>
                        <a:p>
                          <a:endParaRPr lang="en-US"/>
                        </a:p>
                      </a:txBody>
                      <a:tcPr anchor="ctr">
                        <a:blipFill rotWithShape="0">
                          <a:blip r:embed="rId2"/>
                          <a:stretch>
                            <a:fillRect l="-224" t="-384034" r="-258072" b="-185714"/>
                          </a:stretch>
                        </a:blipFill>
                      </a:tcPr>
                    </a:tc>
                    <a:tc>
                      <a:txBody>
                        <a:bodyPr/>
                        <a:lstStyle/>
                        <a:p>
                          <a:endParaRPr lang="en-US"/>
                        </a:p>
                      </a:txBody>
                      <a:tcPr>
                        <a:blipFill rotWithShape="0">
                          <a:blip r:embed="rId2"/>
                          <a:stretch>
                            <a:fillRect l="-173256" t="-384034" r="-346124" b="-185714"/>
                          </a:stretch>
                        </a:blipFill>
                      </a:tcPr>
                    </a:tc>
                    <a:tc>
                      <a:txBody>
                        <a:bodyPr/>
                        <a:lstStyle/>
                        <a:p>
                          <a:endParaRPr lang="en-US"/>
                        </a:p>
                      </a:txBody>
                      <a:tcPr anchor="ctr">
                        <a:blipFill rotWithShape="0">
                          <a:blip r:embed="rId2"/>
                          <a:stretch>
                            <a:fillRect l="-238176" t="-384034" r="-201689" b="-185714"/>
                          </a:stretch>
                        </a:blipFill>
                      </a:tcPr>
                    </a:tc>
                    <a:tc>
                      <a:txBody>
                        <a:bodyPr/>
                        <a:lstStyle/>
                        <a:p>
                          <a:endParaRPr lang="en-US"/>
                        </a:p>
                      </a:txBody>
                      <a:tcPr anchor="ctr">
                        <a:blipFill rotWithShape="0">
                          <a:blip r:embed="rId2"/>
                          <a:stretch>
                            <a:fillRect l="-337037" t="-384034" r="-101010" b="-185714"/>
                          </a:stretch>
                        </a:blipFill>
                      </a:tcPr>
                    </a:tc>
                    <a:tc>
                      <a:txBody>
                        <a:bodyPr/>
                        <a:lstStyle/>
                        <a:p>
                          <a:endParaRPr lang="en-US"/>
                        </a:p>
                      </a:txBody>
                      <a:tcPr anchor="ctr">
                        <a:blipFill rotWithShape="0">
                          <a:blip r:embed="rId2"/>
                          <a:stretch>
                            <a:fillRect l="-438514" t="-384034" r="-1351" b="-185714"/>
                          </a:stretch>
                        </a:blipFill>
                      </a:tcPr>
                    </a:tc>
                  </a:tr>
                  <a:tr h="552234">
                    <a:tc>
                      <a:txBody>
                        <a:bodyPr/>
                        <a:lstStyle/>
                        <a:p>
                          <a:endParaRPr lang="en-US"/>
                        </a:p>
                      </a:txBody>
                      <a:tcPr anchor="ctr">
                        <a:blipFill rotWithShape="0">
                          <a:blip r:embed="rId2"/>
                          <a:stretch>
                            <a:fillRect l="-224" t="-640000" r="-258072" b="-145556"/>
                          </a:stretch>
                        </a:blipFill>
                      </a:tcPr>
                    </a:tc>
                    <a:tc>
                      <a:txBody>
                        <a:bodyPr/>
                        <a:lstStyle/>
                        <a:p>
                          <a:endParaRPr lang="en-US"/>
                        </a:p>
                      </a:txBody>
                      <a:tcPr>
                        <a:blipFill rotWithShape="0">
                          <a:blip r:embed="rId2"/>
                          <a:stretch>
                            <a:fillRect l="-173256" t="-640000" r="-346124" b="-145556"/>
                          </a:stretch>
                        </a:blipFill>
                      </a:tcPr>
                    </a:tc>
                    <a:tc>
                      <a:txBody>
                        <a:bodyPr/>
                        <a:lstStyle/>
                        <a:p>
                          <a:endParaRPr lang="en-US"/>
                        </a:p>
                      </a:txBody>
                      <a:tcPr anchor="ctr">
                        <a:blipFill rotWithShape="0">
                          <a:blip r:embed="rId2"/>
                          <a:stretch>
                            <a:fillRect l="-238176" t="-640000" r="-201689" b="-145556"/>
                          </a:stretch>
                        </a:blipFill>
                      </a:tcPr>
                    </a:tc>
                    <a:tc>
                      <a:txBody>
                        <a:bodyPr/>
                        <a:lstStyle/>
                        <a:p>
                          <a:endParaRPr lang="en-US"/>
                        </a:p>
                      </a:txBody>
                      <a:tcPr anchor="ctr">
                        <a:blipFill rotWithShape="0">
                          <a:blip r:embed="rId2"/>
                          <a:stretch>
                            <a:fillRect l="-337037" t="-640000" r="-101010" b="-145556"/>
                          </a:stretch>
                        </a:blipFill>
                      </a:tcPr>
                    </a:tc>
                    <a:tc>
                      <a:txBody>
                        <a:bodyPr/>
                        <a:lstStyle/>
                        <a:p>
                          <a:endParaRPr lang="en-US"/>
                        </a:p>
                      </a:txBody>
                      <a:tcPr anchor="ctr">
                        <a:blipFill rotWithShape="0">
                          <a:blip r:embed="rId2"/>
                          <a:stretch>
                            <a:fillRect l="-438514" t="-640000" r="-1351" b="-145556"/>
                          </a:stretch>
                        </a:blipFill>
                      </a:tcPr>
                    </a:tc>
                  </a:tr>
                  <a:tr h="777367">
                    <a:tc>
                      <a:txBody>
                        <a:bodyPr/>
                        <a:lstStyle/>
                        <a:p>
                          <a:endParaRPr lang="en-US"/>
                        </a:p>
                      </a:txBody>
                      <a:tcPr anchor="ctr">
                        <a:blipFill rotWithShape="0">
                          <a:blip r:embed="rId2"/>
                          <a:stretch>
                            <a:fillRect l="-224" t="-520313" r="-258072" b="-2344"/>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37037" t="-520313" r="-101010" b="-2344"/>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19919154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C00000"/>
                </a:solidFill>
              </a:rPr>
              <a:t>Backward mode: </a:t>
            </a:r>
            <a:r>
              <a:rPr lang="en-US" dirty="0" smtClean="0"/>
              <a:t>Evaluate the derivative at: </a:t>
            </a:r>
            <a:r>
              <a:rPr lang="en-US" i="1" dirty="0" smtClean="0">
                <a:latin typeface="Cambria Math" charset="0"/>
                <a:ea typeface="Cambria Math" charset="0"/>
                <a:cs typeface="Cambria Math" charset="0"/>
              </a:rPr>
              <a:t>X={</a:t>
            </a:r>
            <a:r>
              <a:rPr lang="en-US" i="1" dirty="0">
                <a:latin typeface="Cambria Math" charset="0"/>
                <a:ea typeface="Cambria Math" charset="0"/>
                <a:cs typeface="Cambria Math" charset="0"/>
              </a:rPr>
              <a:t>3</a:t>
            </a:r>
            <a:r>
              <a:rPr lang="en-US" i="1" dirty="0" smtClean="0">
                <a:latin typeface="Cambria Math" charset="0"/>
                <a:ea typeface="Cambria Math" charset="0"/>
                <a:cs typeface="Cambria Math" charset="0"/>
              </a:rPr>
              <a:t>}, y=1, W=3  </a:t>
            </a:r>
            <a:endParaRPr lang="en-US" i="1" dirty="0">
              <a:latin typeface="Cambria Math" charset="0"/>
              <a:ea typeface="Cambria Math" charset="0"/>
              <a:cs typeface="Cambria Math"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94</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b="1" i="1" smtClean="0">
                                            <a:latin typeface="Cambria Math" charset="0"/>
                                          </a:rPr>
                                        </m:ctrlPr>
                                      </m:sSubPr>
                                      <m:e>
                                        <m:r>
                                          <a:rPr lang="en-US" sz="1400" b="1" i="1" smtClean="0">
                                            <a:latin typeface="Cambria Math" charset="0"/>
                                          </a:rPr>
                                          <m:t>𝝃</m:t>
                                        </m:r>
                                      </m:e>
                                      <m:sub>
                                        <m:r>
                                          <a:rPr lang="en-US" sz="1400" b="1" i="1" smtClean="0">
                                            <a:latin typeface="Cambria Math" charset="0"/>
                                          </a:rPr>
                                          <m:t>𝒏</m:t>
                                        </m:r>
                                      </m:sub>
                                    </m:sSub>
                                  </m:num>
                                  <m:den>
                                    <m:r>
                                      <a:rPr lang="en-US" sz="1400" smtClean="0">
                                        <a:latin typeface="Cambria Math" charset="0"/>
                                      </a:rPr>
                                      <m:t>𝑑</m:t>
                                    </m:r>
                                    <m:r>
                                      <a:rPr lang="en-US" sz="1400" b="1" i="1" smtClean="0">
                                        <a:latin typeface="Cambria Math" charset="0"/>
                                      </a:rPr>
                                      <m:t>𝑾</m:t>
                                    </m:r>
                                  </m:den>
                                </m:f>
                              </m:oMath>
                            </m:oMathPara>
                          </a14:m>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−9</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m:oMathPara>
                          </a14:m>
                          <a:endParaRPr lang="en-US" sz="1400" dirty="0"/>
                        </a:p>
                      </a:txBody>
                      <a:tcPr anchor="ctr"/>
                    </a:tc>
                    <a:tc>
                      <a:txBody>
                        <a:bodyPr/>
                        <a:lstStyle/>
                        <a:p>
                          <a:pPr algn="ct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c>
                      <a:txBody>
                        <a:bodyPr/>
                        <a:lstStyle/>
                        <a:p>
                          <a:pPr algn="ctr"/>
                          <a:r>
                            <a:rPr lang="en-US" sz="1400" dirty="0" smtClean="0"/>
                            <a:t>1</a:t>
                          </a:r>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oMath>
                          </a14:m>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r>
                                    <a:rPr lang="en-US" sz="1400" b="0" i="1" smtClean="0">
                                      <a:latin typeface="Cambria Math" charset="0"/>
                                    </a:rPr>
                                    <m:t>2</m:t>
                                  </m:r>
                                </m:sup>
                              </m:sSup>
                            </m:oMath>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func>
                                  <m:funcPr>
                                    <m:ctrlPr>
                                      <a:rPr lang="en-US" sz="1400" b="0" i="1" smtClean="0">
                                        <a:latin typeface="Cambria Math" charset="0"/>
                                      </a:rPr>
                                    </m:ctrlPr>
                                  </m:funcPr>
                                  <m:fName>
                                    <m:r>
                                      <m:rPr>
                                        <m:sty m:val="p"/>
                                      </m:rPr>
                                      <a:rPr lang="en-US" sz="1400" i="0" smtClean="0">
                                        <a:latin typeface="Cambria Math" charset="0"/>
                                      </a:rPr>
                                      <m:t>log</m:t>
                                    </m:r>
                                  </m:fName>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func>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oMath>
                            </m:oMathPara>
                          </a14:m>
                          <a:endParaRPr lang="en-US" sz="1400" dirty="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3</a:t>
                          </a:r>
                          <a14:m>
                            <m:oMath xmlns:m="http://schemas.openxmlformats.org/officeDocument/2006/math">
                              <m:sSup>
                                <m:sSupPr>
                                  <m:ctrlPr>
                                    <a:rPr lang="en-US" sz="1400" i="1" smtClean="0">
                                      <a:latin typeface="Cambria Math" charset="0"/>
                                    </a:rPr>
                                  </m:ctrlPr>
                                </m:sSupPr>
                                <m:e>
                                  <m:r>
                                    <a:rPr lang="en-US" sz="1400">
                                      <a:latin typeface="Cambria Math" charset="0"/>
                                    </a:rPr>
                                    <m:t>𝑒</m:t>
                                  </m:r>
                                </m:e>
                                <m:sup>
                                  <m:r>
                                    <a:rPr lang="en-US" sz="1400">
                                      <a:latin typeface="Cambria Math" charset="0"/>
                                    </a:rPr>
                                    <m:t>−</m:t>
                                  </m:r>
                                  <m:r>
                                    <a:rPr lang="en-US" sz="1400" b="0" i="1" smtClean="0">
                                      <a:latin typeface="Cambria Math" charset="0"/>
                                    </a:rPr>
                                    <m:t>9</m:t>
                                  </m:r>
                                </m:sup>
                              </m:sSup>
                              <m:sSup>
                                <m:sSupPr>
                                  <m:ctrlPr>
                                    <a:rPr lang="en-US" sz="1400" b="0" i="1" smtClean="0">
                                      <a:latin typeface="Cambria Math" charset="0"/>
                                    </a:rPr>
                                  </m:ctrlPr>
                                </m:sSupPr>
                                <m:e>
                                  <m:d>
                                    <m:dPr>
                                      <m:ctrlPr>
                                        <a:rPr lang="mr-IN" sz="1400" b="0" i="1" smtClean="0">
                                          <a:latin typeface="Cambria Math" charset="0"/>
                                        </a:rPr>
                                      </m:ctrlPr>
                                    </m:dPr>
                                    <m:e>
                                      <m:f>
                                        <m:fPr>
                                          <m:ctrlPr>
                                            <a:rPr lang="en-US" sz="1400" b="0" i="1" smtClean="0">
                                              <a:latin typeface="Cambria Math" charset="0"/>
                                            </a:rPr>
                                          </m:ctrlPr>
                                        </m:fPr>
                                        <m:num>
                                          <m:r>
                                            <a:rPr lang="en-US" sz="1400" b="0" i="1" smtClean="0">
                                              <a:latin typeface="Cambria Math" charset="0"/>
                                            </a:rPr>
                                            <m:t>1</m:t>
                                          </m:r>
                                        </m:num>
                                        <m:den>
                                          <m:r>
                                            <a:rPr lang="en-US" sz="1400" b="0" i="1" smtClean="0">
                                              <a:latin typeface="Cambria Math" charset="0"/>
                                            </a:rPr>
                                            <m:t>1+</m:t>
                                          </m:r>
                                          <m:sSup>
                                            <m:sSupPr>
                                              <m:ctrlPr>
                                                <a:rPr lang="en-US" sz="1400" b="0" i="1" smtClean="0">
                                                  <a:latin typeface="Cambria Math" charset="0"/>
                                                </a:rPr>
                                              </m:ctrlPr>
                                            </m:sSupPr>
                                            <m:e>
                                              <m:r>
                                                <a:rPr lang="en-US" sz="1400" b="0" i="1" smtClean="0">
                                                  <a:latin typeface="Cambria Math" charset="0"/>
                                                </a:rPr>
                                                <m:t>𝑒</m:t>
                                              </m:r>
                                            </m:e>
                                            <m:sup>
                                              <m:r>
                                                <a:rPr lang="en-US" sz="1400" b="0" i="1" smtClean="0">
                                                  <a:latin typeface="Cambria Math" charset="0"/>
                                                </a:rPr>
                                                <m:t>−9</m:t>
                                              </m:r>
                                            </m:sup>
                                          </m:sSup>
                                        </m:den>
                                      </m:f>
                                    </m:e>
                                  </m:d>
                                </m:e>
                                <m:sup/>
                              </m:sSup>
                            </m:oMath>
                          </a14:m>
                          <a:r>
                            <a:rPr lang="en-US" sz="1400" dirty="0" smtClean="0"/>
                            <a:t> </a:t>
                          </a: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−3</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104074943"/>
                  </p:ext>
                </p:extLst>
              </p:nvPr>
            </p:nvGraphicFramePr>
            <p:xfrm>
              <a:off x="1103025" y="983807"/>
              <a:ext cx="9356087" cy="5230338"/>
            </p:xfrm>
            <a:graphic>
              <a:graphicData uri="http://schemas.openxmlformats.org/drawingml/2006/table">
                <a:tbl>
                  <a:tblPr firstRow="1" bandRow="1">
                    <a:tableStyleId>{073A0DAA-6AF3-43AB-8588-CEC1D06C72B9}</a:tableStyleId>
                  </a:tblPr>
                  <a:tblGrid>
                    <a:gridCol w="2369121"/>
                    <a:gridCol w="1571120"/>
                    <a:gridCol w="1805282"/>
                    <a:gridCol w="1805282"/>
                    <a:gridCol w="1805282"/>
                  </a:tblGrid>
                  <a:tr h="518160">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a:t>
                          </a:r>
                          <a:r>
                            <a:rPr lang="en-US" sz="1400" baseline="0" dirty="0" smtClean="0">
                              <a:latin typeface="Karla" charset="0"/>
                              <a:ea typeface="Karla" charset="0"/>
                              <a:cs typeface="Karla" charset="0"/>
                            </a:rPr>
                            <a:t> the variable</a:t>
                          </a:r>
                          <a:endParaRPr lang="en-US" sz="1400" dirty="0">
                            <a:latin typeface="Karla" charset="0"/>
                            <a:ea typeface="Karla" charset="0"/>
                            <a:cs typeface="Karla" charset="0"/>
                          </a:endParaRPr>
                        </a:p>
                      </a:txBody>
                      <a:tcPr anchor="ctr"/>
                    </a:tc>
                    <a:tc>
                      <a:txBody>
                        <a:bodyPr/>
                        <a:lstStyle/>
                        <a:p>
                          <a:pPr algn="ctr"/>
                          <a:r>
                            <a:rPr lang="en-US" sz="1400" dirty="0" smtClean="0">
                              <a:latin typeface="Karla" charset="0"/>
                              <a:ea typeface="Karla" charset="0"/>
                              <a:cs typeface="Karla" charset="0"/>
                            </a:rPr>
                            <a:t>Value of the partial derivative</a:t>
                          </a:r>
                          <a:endParaRPr lang="en-US" sz="1400" dirty="0">
                            <a:latin typeface="Karla" charset="0"/>
                            <a:ea typeface="Karla" charset="0"/>
                            <a:cs typeface="Karla" charset="0"/>
                          </a:endParaRPr>
                        </a:p>
                      </a:txBody>
                      <a:tcPr anchor="ctr"/>
                    </a:tc>
                    <a:tc>
                      <a:txBody>
                        <a:bodyPr/>
                        <a:lstStyle/>
                        <a:p>
                          <a:endParaRPr lang="en-US"/>
                        </a:p>
                      </a:txBody>
                      <a:tcPr anchor="ctr">
                        <a:blipFill rotWithShape="0">
                          <a:blip r:embed="rId2"/>
                          <a:stretch>
                            <a:fillRect l="-419257" t="-2353" r="-1351" b="-912941"/>
                          </a:stretch>
                        </a:blipFill>
                      </a:tcPr>
                    </a:tc>
                  </a:tr>
                  <a:tr h="514712">
                    <a:tc>
                      <a:txBody>
                        <a:bodyPr/>
                        <a:lstStyle/>
                        <a:p>
                          <a:endParaRPr lang="en-US"/>
                        </a:p>
                      </a:txBody>
                      <a:tcPr anchor="ctr">
                        <a:blipFill rotWithShape="0">
                          <a:blip r:embed="rId2"/>
                          <a:stretch>
                            <a:fillRect l="-257" t="-102353" r="-295887" b="-812941"/>
                          </a:stretch>
                        </a:blipFill>
                      </a:tcPr>
                    </a:tc>
                    <a:tc>
                      <a:txBody>
                        <a:bodyPr/>
                        <a:lstStyle/>
                        <a:p>
                          <a:endParaRPr lang="en-US"/>
                        </a:p>
                      </a:txBody>
                      <a:tcPr>
                        <a:blipFill rotWithShape="0">
                          <a:blip r:embed="rId2"/>
                          <a:stretch>
                            <a:fillRect l="-151163" t="-102353" r="-346124" b="-812941"/>
                          </a:stretch>
                        </a:blipFill>
                      </a:tcPr>
                    </a:tc>
                    <a:tc>
                      <a:txBody>
                        <a:bodyPr/>
                        <a:lstStyle/>
                        <a:p>
                          <a:endParaRPr lang="en-US"/>
                        </a:p>
                      </a:txBody>
                      <a:tcPr anchor="ctr">
                        <a:blipFill rotWithShape="0">
                          <a:blip r:embed="rId2"/>
                          <a:stretch>
                            <a:fillRect l="-218919" t="-102353" r="-201689" b="-812941"/>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b="0" dirty="0" smtClean="0"/>
                            <a:t>-3</a:t>
                          </a:r>
                          <a:endParaRPr lang="en-US" sz="1400" b="0" dirty="0" smtClean="0"/>
                        </a:p>
                      </a:txBody>
                      <a:tcPr anchor="ctr"/>
                    </a:tc>
                  </a:tr>
                  <a:tr h="551246">
                    <a:tc>
                      <a:txBody>
                        <a:bodyPr/>
                        <a:lstStyle/>
                        <a:p>
                          <a:endParaRPr lang="en-US"/>
                        </a:p>
                      </a:txBody>
                      <a:tcPr anchor="ctr">
                        <a:blipFill rotWithShape="0">
                          <a:blip r:embed="rId2"/>
                          <a:stretch>
                            <a:fillRect l="-257" t="-191111" r="-295887" b="-667778"/>
                          </a:stretch>
                        </a:blipFill>
                      </a:tcPr>
                    </a:tc>
                    <a:tc>
                      <a:txBody>
                        <a:bodyPr/>
                        <a:lstStyle/>
                        <a:p>
                          <a:endParaRPr lang="en-US"/>
                        </a:p>
                      </a:txBody>
                      <a:tcPr>
                        <a:blipFill rotWithShape="0">
                          <a:blip r:embed="rId2"/>
                          <a:stretch>
                            <a:fillRect l="-151163" t="-191111" r="-346124" b="-667778"/>
                          </a:stretch>
                        </a:blipFill>
                      </a:tcPr>
                    </a:tc>
                    <a:tc>
                      <a:txBody>
                        <a:bodyPr/>
                        <a:lstStyle/>
                        <a:p>
                          <a:endParaRPr lang="en-US"/>
                        </a:p>
                      </a:txBody>
                      <a:tcPr anchor="ctr">
                        <a:blipFill rotWithShape="0">
                          <a:blip r:embed="rId2"/>
                          <a:stretch>
                            <a:fillRect l="-218919" t="-191111" r="-201689" b="-667778"/>
                          </a:stretch>
                        </a:blipFill>
                      </a:tcPr>
                    </a:tc>
                    <a:tc>
                      <a:txBody>
                        <a:bodyPr/>
                        <a:lstStyle/>
                        <a:p>
                          <a:endParaRPr lang="en-US"/>
                        </a:p>
                      </a:txBody>
                      <a:tcPr anchor="ctr">
                        <a:blipFill rotWithShape="0">
                          <a:blip r:embed="rId2"/>
                          <a:stretch>
                            <a:fillRect l="-317845" t="-191111" r="-101010" b="-667778"/>
                          </a:stretch>
                        </a:blipFill>
                      </a:tcPr>
                    </a:tc>
                    <a:tc>
                      <a:txBody>
                        <a:bodyPr/>
                        <a:lstStyle/>
                        <a:p>
                          <a:endParaRPr lang="en-US"/>
                        </a:p>
                      </a:txBody>
                      <a:tcPr anchor="ctr">
                        <a:blipFill rotWithShape="0">
                          <a:blip r:embed="rId2"/>
                          <a:stretch>
                            <a:fillRect l="-419257" t="-191111" r="-1351" b="-667778"/>
                          </a:stretch>
                        </a:blipFill>
                      </a:tcPr>
                    </a:tc>
                  </a:tr>
                  <a:tr h="551246">
                    <a:tc>
                      <a:txBody>
                        <a:bodyPr/>
                        <a:lstStyle/>
                        <a:p>
                          <a:endParaRPr lang="en-US"/>
                        </a:p>
                      </a:txBody>
                      <a:tcPr anchor="ctr">
                        <a:blipFill rotWithShape="0">
                          <a:blip r:embed="rId2"/>
                          <a:stretch>
                            <a:fillRect l="-257" t="-287912" r="-295887" b="-560440"/>
                          </a:stretch>
                        </a:blipFill>
                      </a:tcPr>
                    </a:tc>
                    <a:tc>
                      <a:txBody>
                        <a:bodyPr/>
                        <a:lstStyle/>
                        <a:p>
                          <a:endParaRPr lang="en-US"/>
                        </a:p>
                      </a:txBody>
                      <a:tcPr>
                        <a:blipFill rotWithShape="0">
                          <a:blip r:embed="rId2"/>
                          <a:stretch>
                            <a:fillRect l="-151163" t="-287912" r="-346124" b="-560440"/>
                          </a:stretch>
                        </a:blipFill>
                      </a:tcPr>
                    </a:tc>
                    <a:tc>
                      <a:txBody>
                        <a:bodyPr/>
                        <a:lstStyle/>
                        <a:p>
                          <a:endParaRPr lang="en-US"/>
                        </a:p>
                      </a:txBody>
                      <a:tcPr anchor="ctr">
                        <a:blipFill rotWithShape="0">
                          <a:blip r:embed="rId2"/>
                          <a:stretch>
                            <a:fillRect l="-218919" t="-287912" r="-201689" b="-560440"/>
                          </a:stretch>
                        </a:blipFill>
                      </a:tcPr>
                    </a:tc>
                    <a:tc>
                      <a:txBody>
                        <a:bodyPr/>
                        <a:lstStyle/>
                        <a:p>
                          <a:pPr algn="ctr"/>
                          <a:r>
                            <a:rPr lang="en-US" sz="1400" dirty="0" smtClean="0"/>
                            <a:t>1</a:t>
                          </a:r>
                          <a:endParaRPr lang="en-US" sz="1400" dirty="0"/>
                        </a:p>
                      </a:txBody>
                      <a:tcPr anchor="ctr"/>
                    </a:tc>
                    <a:tc>
                      <a:txBody>
                        <a:bodyPr/>
                        <a:lstStyle/>
                        <a:p>
                          <a:endParaRPr lang="en-US"/>
                        </a:p>
                      </a:txBody>
                      <a:tcPr anchor="ctr">
                        <a:blipFill rotWithShape="0">
                          <a:blip r:embed="rId2"/>
                          <a:stretch>
                            <a:fillRect l="-419257" t="-287912" r="-1351" b="-560440"/>
                          </a:stretch>
                        </a:blipFill>
                      </a:tcPr>
                    </a:tc>
                  </a:tr>
                  <a:tr h="633993">
                    <a:tc>
                      <a:txBody>
                        <a:bodyPr/>
                        <a:lstStyle/>
                        <a:p>
                          <a:endParaRPr lang="en-US"/>
                        </a:p>
                      </a:txBody>
                      <a:tcPr anchor="ctr">
                        <a:blipFill rotWithShape="0">
                          <a:blip r:embed="rId2"/>
                          <a:stretch>
                            <a:fillRect l="-257" t="-339423" r="-295887" b="-390385"/>
                          </a:stretch>
                        </a:blipFill>
                      </a:tcPr>
                    </a:tc>
                    <a:tc>
                      <a:txBody>
                        <a:bodyPr/>
                        <a:lstStyle/>
                        <a:p>
                          <a:endParaRPr lang="en-US"/>
                        </a:p>
                      </a:txBody>
                      <a:tcPr>
                        <a:blipFill rotWithShape="0">
                          <a:blip r:embed="rId2"/>
                          <a:stretch>
                            <a:fillRect l="-151163" t="-339423" r="-346124" b="-390385"/>
                          </a:stretch>
                        </a:blipFill>
                      </a:tcPr>
                    </a:tc>
                    <a:tc>
                      <a:txBody>
                        <a:bodyPr/>
                        <a:lstStyle/>
                        <a:p>
                          <a:endParaRPr lang="en-US"/>
                        </a:p>
                      </a:txBody>
                      <a:tcPr anchor="ctr">
                        <a:blipFill rotWithShape="0">
                          <a:blip r:embed="rId2"/>
                          <a:stretch>
                            <a:fillRect l="-218919" t="-339423" r="-201689" b="-390385"/>
                          </a:stretch>
                        </a:blipFill>
                      </a:tcPr>
                    </a:tc>
                    <a:tc>
                      <a:txBody>
                        <a:bodyPr/>
                        <a:lstStyle/>
                        <a:p>
                          <a:endParaRPr lang="en-US"/>
                        </a:p>
                      </a:txBody>
                      <a:tcPr anchor="ctr">
                        <a:blipFill rotWithShape="0">
                          <a:blip r:embed="rId2"/>
                          <a:stretch>
                            <a:fillRect l="-317845" t="-339423" r="-101010" b="-390385"/>
                          </a:stretch>
                        </a:blipFill>
                      </a:tcPr>
                    </a:tc>
                    <a:tc>
                      <a:txBody>
                        <a:bodyPr/>
                        <a:lstStyle/>
                        <a:p>
                          <a:endParaRPr lang="en-US"/>
                        </a:p>
                      </a:txBody>
                      <a:tcPr anchor="ctr">
                        <a:blipFill rotWithShape="0">
                          <a:blip r:embed="rId2"/>
                          <a:stretch>
                            <a:fillRect l="-419257" t="-339423" r="-1351" b="-390385"/>
                          </a:stretch>
                        </a:blipFill>
                      </a:tcPr>
                    </a:tc>
                  </a:tr>
                  <a:tr h="726313">
                    <a:tc>
                      <a:txBody>
                        <a:bodyPr/>
                        <a:lstStyle/>
                        <a:p>
                          <a:endParaRPr lang="en-US"/>
                        </a:p>
                      </a:txBody>
                      <a:tcPr anchor="ctr">
                        <a:blipFill rotWithShape="0">
                          <a:blip r:embed="rId2"/>
                          <a:stretch>
                            <a:fillRect l="-257" t="-384034" r="-295887" b="-241176"/>
                          </a:stretch>
                        </a:blipFill>
                      </a:tcPr>
                    </a:tc>
                    <a:tc>
                      <a:txBody>
                        <a:bodyPr/>
                        <a:lstStyle/>
                        <a:p>
                          <a:endParaRPr lang="en-US"/>
                        </a:p>
                      </a:txBody>
                      <a:tcPr>
                        <a:blipFill rotWithShape="0">
                          <a:blip r:embed="rId2"/>
                          <a:stretch>
                            <a:fillRect l="-151163" t="-384034" r="-346124" b="-241176"/>
                          </a:stretch>
                        </a:blipFill>
                      </a:tcPr>
                    </a:tc>
                    <a:tc>
                      <a:txBody>
                        <a:bodyPr/>
                        <a:lstStyle/>
                        <a:p>
                          <a:endParaRPr lang="en-US"/>
                        </a:p>
                      </a:txBody>
                      <a:tcPr anchor="ctr">
                        <a:blipFill rotWithShape="0">
                          <a:blip r:embed="rId2"/>
                          <a:stretch>
                            <a:fillRect l="-218919" t="-384034" r="-201689" b="-241176"/>
                          </a:stretch>
                        </a:blipFill>
                      </a:tcPr>
                    </a:tc>
                    <a:tc>
                      <a:txBody>
                        <a:bodyPr/>
                        <a:lstStyle/>
                        <a:p>
                          <a:endParaRPr lang="en-US"/>
                        </a:p>
                      </a:txBody>
                      <a:tcPr anchor="ctr">
                        <a:blipFill rotWithShape="0">
                          <a:blip r:embed="rId2"/>
                          <a:stretch>
                            <a:fillRect l="-317845" t="-384034" r="-101010" b="-241176"/>
                          </a:stretch>
                        </a:blipFill>
                      </a:tcPr>
                    </a:tc>
                    <a:tc>
                      <a:txBody>
                        <a:bodyPr/>
                        <a:lstStyle/>
                        <a:p>
                          <a:endParaRPr lang="en-US"/>
                        </a:p>
                      </a:txBody>
                      <a:tcPr anchor="ctr">
                        <a:blipFill rotWithShape="0">
                          <a:blip r:embed="rId2"/>
                          <a:stretch>
                            <a:fillRect l="-419257" t="-384034" r="-1351" b="-241176"/>
                          </a:stretch>
                        </a:blipFill>
                      </a:tcPr>
                    </a:tc>
                  </a:tr>
                  <a:tr h="552234">
                    <a:tc>
                      <a:txBody>
                        <a:bodyPr/>
                        <a:lstStyle/>
                        <a:p>
                          <a:endParaRPr lang="en-US"/>
                        </a:p>
                      </a:txBody>
                      <a:tcPr anchor="ctr">
                        <a:blipFill rotWithShape="0">
                          <a:blip r:embed="rId2"/>
                          <a:stretch>
                            <a:fillRect l="-257" t="-632967" r="-295887" b="-215385"/>
                          </a:stretch>
                        </a:blipFill>
                      </a:tcPr>
                    </a:tc>
                    <a:tc>
                      <a:txBody>
                        <a:bodyPr/>
                        <a:lstStyle/>
                        <a:p>
                          <a:endParaRPr lang="en-US"/>
                        </a:p>
                      </a:txBody>
                      <a:tcPr>
                        <a:blipFill rotWithShape="0">
                          <a:blip r:embed="rId2"/>
                          <a:stretch>
                            <a:fillRect l="-151163" t="-632967" r="-346124" b="-215385"/>
                          </a:stretch>
                        </a:blipFill>
                      </a:tcPr>
                    </a:tc>
                    <a:tc>
                      <a:txBody>
                        <a:bodyPr/>
                        <a:lstStyle/>
                        <a:p>
                          <a:endParaRPr lang="en-US"/>
                        </a:p>
                      </a:txBody>
                      <a:tcPr anchor="ctr">
                        <a:blipFill rotWithShape="0">
                          <a:blip r:embed="rId2"/>
                          <a:stretch>
                            <a:fillRect l="-218919" t="-632967" r="-201689" b="-215385"/>
                          </a:stretch>
                        </a:blipFill>
                      </a:tcPr>
                    </a:tc>
                    <a:tc>
                      <a:txBody>
                        <a:bodyPr/>
                        <a:lstStyle/>
                        <a:p>
                          <a:endParaRPr lang="en-US"/>
                        </a:p>
                      </a:txBody>
                      <a:tcPr anchor="ctr">
                        <a:blipFill rotWithShape="0">
                          <a:blip r:embed="rId2"/>
                          <a:stretch>
                            <a:fillRect l="-317845" t="-632967" r="-101010" b="-215385"/>
                          </a:stretch>
                        </a:blipFill>
                      </a:tcPr>
                    </a:tc>
                    <a:tc>
                      <a:txBody>
                        <a:bodyPr/>
                        <a:lstStyle/>
                        <a:p>
                          <a:endParaRPr lang="en-US"/>
                        </a:p>
                      </a:txBody>
                      <a:tcPr anchor="ctr">
                        <a:blipFill rotWithShape="0">
                          <a:blip r:embed="rId2"/>
                          <a:stretch>
                            <a:fillRect l="-419257" t="-632967" r="-1351" b="-215385"/>
                          </a:stretch>
                        </a:blipFill>
                      </a:tcPr>
                    </a:tc>
                  </a:tr>
                  <a:tr h="1182434">
                    <a:tc>
                      <a:txBody>
                        <a:bodyPr/>
                        <a:lstStyle/>
                        <a:p>
                          <a:endParaRPr lang="en-US"/>
                        </a:p>
                      </a:txBody>
                      <a:tcPr anchor="ctr">
                        <a:blipFill rotWithShape="0">
                          <a:blip r:embed="rId2"/>
                          <a:stretch>
                            <a:fillRect l="-257" t="-343814" r="-295887" b="-1031"/>
                          </a:stretch>
                        </a:blipFill>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c>
                      <a:txBody>
                        <a:bodyPr/>
                        <a:lstStyle/>
                        <a:p>
                          <a:endParaRPr lang="en-US"/>
                        </a:p>
                      </a:txBody>
                      <a:tcPr anchor="ctr">
                        <a:blipFill rotWithShape="0">
                          <a:blip r:embed="rId2"/>
                          <a:stretch>
                            <a:fillRect l="-317845" t="-343814" r="-101010" b="-1031"/>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r>
                            <a:rPr lang="nb-NO" sz="1800" b="0" i="0" kern="1200" dirty="0" smtClean="0">
                              <a:solidFill>
                                <a:schemeClr val="dk1"/>
                              </a:solidFill>
                              <a:effectLst/>
                              <a:latin typeface="+mn-lt"/>
                              <a:ea typeface="+mn-ea"/>
                              <a:cs typeface="+mn-cs"/>
                            </a:rPr>
                            <a:t>0.00037018372</a:t>
                          </a:r>
                          <a:endParaRPr lang="en-US" sz="1400" dirty="0"/>
                        </a:p>
                      </a:txBody>
                      <a:tcPr anchor="ctr"/>
                    </a:tc>
                  </a:tr>
                </a:tbl>
              </a:graphicData>
            </a:graphic>
          </p:graphicFrame>
        </mc:Fallback>
      </mc:AlternateContent>
    </p:spTree>
    <p:extLst>
      <p:ext uri="{BB962C8B-B14F-4D97-AF65-F5344CB8AC3E}">
        <p14:creationId xmlns:p14="http://schemas.microsoft.com/office/powerpoint/2010/main" val="9760341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95</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19800</TotalTime>
  <Words>7647</Words>
  <Application>Microsoft Macintosh PowerPoint</Application>
  <PresentationFormat>Widescreen</PresentationFormat>
  <Paragraphs>1066</Paragraphs>
  <Slides>95</Slides>
  <Notes>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5" baseType="lpstr">
      <vt:lpstr>Calibri</vt:lpstr>
      <vt:lpstr>Cambria Math</vt:lpstr>
      <vt:lpstr>Courier</vt:lpstr>
      <vt:lpstr>Karla</vt:lpstr>
      <vt:lpstr>Mangal</vt:lpstr>
      <vt:lpstr>Open Sans</vt:lpstr>
      <vt:lpstr>Wingdings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Classification</vt:lpstr>
      <vt:lpstr>Typical Classification Examples</vt:lpstr>
      <vt:lpstr>Data: Response vs. Predictor Variables</vt:lpstr>
      <vt:lpstr>Response vs. Predictor Variables</vt:lpstr>
      <vt:lpstr>Heart Data</vt:lpstr>
      <vt:lpstr>Heart Data</vt:lpstr>
      <vt:lpstr>Heart Data: logistic estimation</vt:lpstr>
      <vt:lpstr>Logistic Regression</vt:lpstr>
      <vt:lpstr>Logistic Regression</vt:lpstr>
      <vt:lpstr>Logistic Regression</vt:lpstr>
      <vt:lpstr>Logistic Regression</vt:lpstr>
      <vt:lpstr>Logistic Regression</vt:lpstr>
      <vt:lpstr>Estimating the coefficients for Logistic Regression </vt:lpstr>
      <vt:lpstr>Estimating the coefficients for Logistic Regression </vt:lpstr>
      <vt:lpstr>But what is the idea? </vt:lpstr>
      <vt:lpstr>But what is the idea? </vt:lpstr>
      <vt:lpstr>But what is the idea? </vt:lpstr>
      <vt:lpstr>But what is the idea? </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Backpropagation</vt:lpstr>
      <vt:lpstr>Backpropagation: Logistic Regression Revisited</vt:lpstr>
      <vt:lpstr>Backpropagation</vt:lpstr>
      <vt:lpstr>Backpropagation</vt:lpstr>
      <vt:lpstr>Backpropagation. Pavlos game #456 </vt:lpstr>
      <vt:lpstr>Idea 1: Evaluate the derivative at: X={3}, y=1, W=3  </vt:lpstr>
      <vt:lpstr>Basic functions</vt:lpstr>
      <vt:lpstr>Basic functions</vt:lpstr>
      <vt:lpstr>Putting it altogether </vt:lpstr>
      <vt:lpstr>PowerPoint Presentation</vt:lpstr>
      <vt:lpstr>Putting it altogether </vt:lpstr>
      <vt:lpstr>Forward mode: Evaluate the derivative at: X={3}, y=1, W=3  </vt:lpstr>
      <vt:lpstr>Backward mode: Evaluate the derivative at: X={3}, y=1, W=3  </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214</cp:revision>
  <dcterms:created xsi:type="dcterms:W3CDTF">2018-07-15T23:20:29Z</dcterms:created>
  <dcterms:modified xsi:type="dcterms:W3CDTF">2018-10-19T16:45:59Z</dcterms:modified>
</cp:coreProperties>
</file>